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48" r:id="rId2"/>
    <p:sldMasterId id="2147483673" r:id="rId3"/>
    <p:sldMasterId id="214748366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8" r:id="rId6"/>
    <p:sldId id="277" r:id="rId7"/>
    <p:sldId id="279" r:id="rId8"/>
    <p:sldId id="280" r:id="rId9"/>
    <p:sldId id="265" r:id="rId10"/>
    <p:sldId id="274" r:id="rId11"/>
    <p:sldId id="257" r:id="rId12"/>
    <p:sldId id="275" r:id="rId13"/>
    <p:sldId id="293" r:id="rId14"/>
    <p:sldId id="276" r:id="rId15"/>
    <p:sldId id="288" r:id="rId16"/>
    <p:sldId id="271" r:id="rId17"/>
    <p:sldId id="281" r:id="rId18"/>
    <p:sldId id="263" r:id="rId19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36" autoAdjust="0"/>
  </p:normalViewPr>
  <p:slideViewPr>
    <p:cSldViewPr>
      <p:cViewPr varScale="1">
        <p:scale>
          <a:sx n="99" d="100"/>
          <a:sy n="99" d="100"/>
        </p:scale>
        <p:origin x="15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850" y="0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74C4-5812-45B4-8BE9-393EE5A76BD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555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850" y="6658555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A5198-E73C-439B-B3CF-89402FEEE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6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51650CE-A233-460C-8F0E-07C5CB497A46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3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012E46F-7368-478D-A3D1-09C69B7E4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7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57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28299">
              <a:spcBef>
                <a:spcPct val="0"/>
              </a:spcBef>
              <a:defRPr/>
            </a:pPr>
            <a:endParaRPr lang="en-US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22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28299">
              <a:spcBef>
                <a:spcPct val="0"/>
              </a:spcBef>
              <a:defRPr/>
            </a:pPr>
            <a:endParaRPr lang="en-US" alt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2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4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4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5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7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67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33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4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1238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u="none" baseline="0" dirty="0"/>
              <a:t>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E46F-7368-478D-A3D1-09C69B7E4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99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07E7-ADEE-4F59-B715-E23834AF5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53692-8CB8-4532-A772-E96B51516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48C6F-6494-4D3C-948D-D6464491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66D-A0DE-4C62-A59B-C3A0DC550B4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BE3B-9B82-476D-8082-292207BE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379EB-6C54-469F-9EB4-68999CDB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7D3-F319-45BB-AC8E-5E39A70C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885E6-10FC-468E-9804-32F6CDC5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C6EFB-6F50-47EF-9ADA-B8ACACC29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BAD22-A5B0-485B-9ABD-840E8B56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66D-A0DE-4C62-A59B-C3A0DC550B4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AD2A-AD98-4896-AFBE-33E7F242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E2BB5-D904-4B72-A165-32EFD0648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7D3-F319-45BB-AC8E-5E39A70C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3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9C0AE-CAEA-4CD7-8C2B-E24DCC36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35F32-A54B-4F01-A746-88E9E4504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31952-510E-476B-BFF4-9C3DC372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66D-A0DE-4C62-A59B-C3A0DC550B4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E5F0F-BD28-4C6B-B6F5-1308ED28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67C5D-0838-4887-887C-0F670BFB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7D3-F319-45BB-AC8E-5E39A70C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3AEA-5A05-402B-8017-5B99CF7D7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F063-2895-4D81-A604-5EB9DB6BD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2E817-9EF6-46F0-950F-1C143FB2C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73521-E018-45C1-AC7D-971CB1C5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66D-A0DE-4C62-A59B-C3A0DC550B4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73C8-D62F-4CA1-A218-D52408DB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3FF0E-C997-4305-890B-4587010B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7D3-F319-45BB-AC8E-5E39A70C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9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9BE1A-728A-44F0-8DE3-07D63F6C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AE02F-0072-4FDF-8DCC-FFC75B58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B16E-3F05-465B-A855-7ED2A0ED9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E0132-8881-416D-889C-23F3668AF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4274E-A051-4578-97FE-7D85A5BC8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799823-8C0E-42FA-91DE-DB58986E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66D-A0DE-4C62-A59B-C3A0DC550B4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2A2E4-AC92-4B50-8904-5124F12B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40052-2781-4CF6-91E4-F8498DD1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7D3-F319-45BB-AC8E-5E39A70C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15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817E-3CBE-4302-9B49-B45D71AB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7085A-7FD3-40E2-83AA-ED6BD4B5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66D-A0DE-4C62-A59B-C3A0DC550B4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816FF-26A8-4A2A-955E-1653197E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A8DC7-29A6-48A0-B4E1-D0A77D2A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7D3-F319-45BB-AC8E-5E39A70C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4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6345238"/>
            <a:ext cx="152823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9EDE5-AD2C-4345-B49E-08205C33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66D-A0DE-4C62-A59B-C3A0DC550B4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0D389-F2E7-4909-AAC1-EDD994D5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D7E7E-2561-4068-9C97-49C49B5D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7D3-F319-45BB-AC8E-5E39A70C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CC14-F5AE-4C56-BD94-00E41B70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B16C9-9980-402D-8802-4390FA903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DD34B-B07B-42C8-BCED-6258B3F93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90B76-5815-4BFF-9BBF-548AE8E5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66D-A0DE-4C62-A59B-C3A0DC550B4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3FA3A-C72F-4D44-AA48-740BB2FA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29F75-93A3-4309-A499-1448EE2E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7D3-F319-45BB-AC8E-5E39A70C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65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91AF-5986-4FAD-A226-8E0B4D6E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43E22-8791-48C1-A137-23356BE10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ED77A-CD29-438D-B4CA-188A65D0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C8A5D-B361-4F34-8BB5-7E34456F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66D-A0DE-4C62-A59B-C3A0DC550B4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3E723-1D05-46EE-83D3-CC12FC66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EE67D-3FA2-4508-87DD-562E2F19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7D3-F319-45BB-AC8E-5E39A70C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99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766C-0471-4061-A9D9-A139BF0D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923C-0361-4A14-B61E-603B8C4B0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B2578-1772-4A90-AD32-CCE94D08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66D-A0DE-4C62-A59B-C3A0DC550B4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8D86D-7CF0-4E72-BAD9-2C428B5E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67F2A-1ABF-4FE0-9FE2-CC23E0D2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7D3-F319-45BB-AC8E-5E39A70C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2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3C301-4B1A-462B-B0DC-D034B5C46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A57C0-6380-4BBB-BC07-4196B8C2A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8F7E0-7122-4052-A038-24FB9FA2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66D-A0DE-4C62-A59B-C3A0DC550B4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4E7CA-7161-4B65-B08E-A273F0F80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E574-8DF4-4DED-A1F3-916C59E6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7D3-F319-45BB-AC8E-5E39A70C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74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B03-9E51-4E8D-95C4-8117E54925B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ADA-ACF7-4D4C-9215-4ABE9B34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87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B03-9E51-4E8D-95C4-8117E54925B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ADA-ACF7-4D4C-9215-4ABE9B34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1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B03-9E51-4E8D-95C4-8117E54925B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ADA-ACF7-4D4C-9215-4ABE9B34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99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B03-9E51-4E8D-95C4-8117E54925B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ADA-ACF7-4D4C-9215-4ABE9B34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8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B03-9E51-4E8D-95C4-8117E54925B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ADA-ACF7-4D4C-9215-4ABE9B34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6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B03-9E51-4E8D-95C4-8117E54925B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ADA-ACF7-4D4C-9215-4ABE9B34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76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B03-9E51-4E8D-95C4-8117E54925B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ADA-ACF7-4D4C-9215-4ABE9B34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72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B03-9E51-4E8D-95C4-8117E54925B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ADA-ACF7-4D4C-9215-4ABE9B34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61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B03-9E51-4E8D-95C4-8117E54925B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ADA-ACF7-4D4C-9215-4ABE9B34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8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B03-9E51-4E8D-95C4-8117E54925B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ADA-ACF7-4D4C-9215-4ABE9B34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62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B03-9E51-4E8D-95C4-8117E54925B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ADA-ACF7-4D4C-9215-4ABE9B34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7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1DFFCF6-C180-4024-94F4-1202999A323E}"/>
              </a:ext>
            </a:extLst>
          </p:cNvPr>
          <p:cNvSpPr txBox="1"/>
          <p:nvPr userDrawn="1"/>
        </p:nvSpPr>
        <p:spPr>
          <a:xfrm>
            <a:off x="11277600" y="6218238"/>
            <a:ext cx="81280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6087845C-EB1C-4E4D-A788-E5B5820B0A42}" type="slidenum">
              <a:rPr lang="en-US" altLang="en-US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anose="020B0603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C6A53-91FD-4020-A5D7-684B523390F6}"/>
              </a:ext>
            </a:extLst>
          </p:cNvPr>
          <p:cNvCxnSpPr>
            <a:cxnSpLocks/>
            <a:endCxn id="14" idx="1"/>
          </p:cNvCxnSpPr>
          <p:nvPr userDrawn="1"/>
        </p:nvCxnSpPr>
        <p:spPr>
          <a:xfrm flipV="1">
            <a:off x="1727200" y="6403975"/>
            <a:ext cx="9550400" cy="0"/>
          </a:xfrm>
          <a:prstGeom prst="line">
            <a:avLst/>
          </a:prstGeom>
          <a:ln w="158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C5E9BB95-5389-4000-B11F-A4C5D6A888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06400" y="6081713"/>
            <a:ext cx="1117600" cy="5667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39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A1021-2D0F-4F56-8C8C-F32ADA8B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E398B-DDEC-4FC9-B6CA-92395F468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963F3-904F-4324-92D6-F271B5D29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666D-A0DE-4C62-A59B-C3A0DC550B4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44E58-5E77-446A-88A8-F935C3FA3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34C2A-49F1-4F95-86EF-1C7805530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777D3-F319-45BB-AC8E-5E39A70C2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3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8B03-9E51-4E8D-95C4-8117E54925B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ADA-ACF7-4D4C-9215-4ABE9B34D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om.hamilton@american-club.com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71908" y="2743200"/>
            <a:ext cx="8934091" cy="19812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002060"/>
                </a:solidFill>
              </a:rPr>
              <a:t>Back to the Future on an Excellent Adventure</a:t>
            </a:r>
            <a:br>
              <a:rPr lang="en-US" sz="2400" i="1" dirty="0"/>
            </a:br>
            <a:r>
              <a:rPr lang="en-US" sz="2400" b="1" i="1" dirty="0">
                <a:solidFill>
                  <a:srgbClr val="C00000"/>
                </a:solidFill>
              </a:rPr>
              <a:t>P&amp;I embraces the Digital 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4724400"/>
            <a:ext cx="5334000" cy="1600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Tom Hamilton (‘06)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Chief Underwriting Officer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Shipowners Claims Bureau, Inc., Managers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American P&amp;I Club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New York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713DB8-6B9D-4565-8D6A-20AF0A4EFF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1" y="433388"/>
            <a:ext cx="2308225" cy="1223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D4C5D-9F59-458E-AB0B-CAD1BA234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00" y="83793"/>
            <a:ext cx="5075300" cy="22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"/>
    </mc:Choice>
    <mc:Fallback xmlns="">
      <p:transition spd="slow" advTm="5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68F7E-8D6C-4823-B4D5-CE5B93478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10" y="1009702"/>
            <a:ext cx="3186948" cy="4334249"/>
          </a:xfrm>
          <a:prstGeom prst="rect">
            <a:avLst/>
          </a:prstGeom>
        </p:spPr>
      </p:pic>
      <p:sp>
        <p:nvSpPr>
          <p:cNvPr id="5" name="Line 5">
            <a:extLst>
              <a:ext uri="{FF2B5EF4-FFF2-40B4-BE49-F238E27FC236}">
                <a16:creationId xmlns:a16="http://schemas.microsoft.com/office/drawing/2014/main" id="{A0310935-3DF0-4C97-95A1-8736B6679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C62F129-51F2-4732-A9CF-7EA0EAAF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53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P&amp;I Cover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47800" y="1145504"/>
            <a:ext cx="7772400" cy="156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rtlCol="0"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Not an insurance policy: Rules </a:t>
            </a:r>
          </a:p>
          <a:p>
            <a:pPr marL="228600" indent="-22860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Insureds/members are the Insurers</a:t>
            </a:r>
          </a:p>
          <a:p>
            <a:pPr marL="228600" indent="-22860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Legal liabilities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9F591B-A81F-49BE-B680-900F407F90D0}"/>
              </a:ext>
            </a:extLst>
          </p:cNvPr>
          <p:cNvSpPr txBox="1"/>
          <p:nvPr/>
        </p:nvSpPr>
        <p:spPr bwMode="auto">
          <a:xfrm>
            <a:off x="1447800" y="2715160"/>
            <a:ext cx="7162800" cy="229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numCol="2" rtlCol="0"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Covered risks</a:t>
            </a:r>
          </a:p>
          <a:p>
            <a:pPr marL="514350" lvl="1" indent="-28575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Crew &amp; Passengers</a:t>
            </a:r>
          </a:p>
          <a:p>
            <a:pPr marL="514350" lvl="1" indent="-28575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Collision </a:t>
            </a:r>
          </a:p>
          <a:p>
            <a:pPr marL="514350" lvl="1" indent="-28575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Cargo</a:t>
            </a:r>
          </a:p>
          <a:p>
            <a:pPr marL="514350" lvl="1" indent="-28575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Wreck Removal</a:t>
            </a:r>
          </a:p>
          <a:p>
            <a:pPr marL="514350" lvl="1" indent="-28575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Pollution</a:t>
            </a:r>
          </a:p>
          <a:p>
            <a:pPr marL="514350" lvl="1" indent="-28575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“Omnibus” clause</a:t>
            </a:r>
          </a:p>
          <a:p>
            <a:pPr marL="514350" lvl="1" indent="-28575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Freight, Demurrage &amp; Defense</a:t>
            </a:r>
          </a:p>
          <a:p>
            <a:pPr marL="514350" lvl="1" indent="-28575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Charterers’ Liabilities</a:t>
            </a:r>
          </a:p>
          <a:p>
            <a:pPr algn="ctr" eaLnBrk="1" hangingPunct="1">
              <a:spcBef>
                <a:spcPct val="50000"/>
              </a:spcBef>
            </a:pP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2473A-B1B4-4CDD-BB34-CF2425654F38}"/>
              </a:ext>
            </a:extLst>
          </p:cNvPr>
          <p:cNvSpPr txBox="1"/>
          <p:nvPr/>
        </p:nvSpPr>
        <p:spPr bwMode="auto">
          <a:xfrm>
            <a:off x="1524000" y="4876800"/>
            <a:ext cx="7162800" cy="184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rtlCol="0"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Complements Hull &amp; Machinery, </a:t>
            </a:r>
            <a:r>
              <a:rPr lang="en-US" sz="2400" dirty="0" err="1">
                <a:solidFill>
                  <a:srgbClr val="002060"/>
                </a:solidFill>
              </a:rPr>
              <a:t>etc</a:t>
            </a:r>
            <a:endParaRPr lang="en-US" sz="2400" dirty="0">
              <a:solidFill>
                <a:srgbClr val="002060"/>
              </a:solidFill>
            </a:endParaRPr>
          </a:p>
          <a:p>
            <a:pPr marL="228600" indent="-228600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More than simple risk transfer </a:t>
            </a:r>
          </a:p>
          <a:p>
            <a:pPr marL="228600" indent="-228600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692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A0310935-3DF0-4C97-95A1-8736B6679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6068EDA-6549-4AB7-9575-D18563283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53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Standard P&amp;I Cover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D800C-774A-41DA-BE66-1A8E35A4D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6" t="8844" r="-7516" b="13121"/>
          <a:stretch/>
        </p:blipFill>
        <p:spPr>
          <a:xfrm>
            <a:off x="16042" y="1"/>
            <a:ext cx="1318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45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A0310935-3DF0-4C97-95A1-8736B6679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C62F129-51F2-4732-A9CF-7EA0EAAF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53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P&amp;I of the Future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1447800" y="1145504"/>
            <a:ext cx="6934200" cy="477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rtlCol="0"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P&amp;I clubs – innovation is in the DNA </a:t>
            </a:r>
          </a:p>
          <a:p>
            <a:pPr marL="228600" indent="-22860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COVID-19 </a:t>
            </a:r>
          </a:p>
          <a:p>
            <a:pPr marL="228600" indent="-22860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Sea around…</a:t>
            </a:r>
          </a:p>
          <a:p>
            <a:pPr marL="514350" lvl="1" indent="-28575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Regulatory creep </a:t>
            </a:r>
          </a:p>
          <a:p>
            <a:pPr marL="514350" lvl="1" indent="-28575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Clubs to find solutions and promote best practices for loss prevention/incident response/mitigation</a:t>
            </a:r>
          </a:p>
          <a:p>
            <a:pPr marL="228600" indent="-228600" eaLnBrk="1" hangingPunct="1">
              <a:spcBef>
                <a:spcPts val="12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…Under the shell-plating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  <a:p>
            <a:pPr marL="514350" lvl="1" indent="-28575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Big data will assist reinsurance purchasing, however shipowner cost directed by individual performance </a:t>
            </a:r>
          </a:p>
          <a:p>
            <a:pPr marL="514350" lvl="1" indent="-285750"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Automation to enhance the shipowner, broker and club dynamic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5ACB99-7350-4F6E-90FE-8B0B7AA1C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120103"/>
            <a:ext cx="3777151" cy="43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7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0CD009CC-6151-4D12-B234-802E019FF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 bwMode="auto">
          <a:xfrm>
            <a:off x="1499937" y="1219200"/>
            <a:ext cx="7391400" cy="433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rtlCol="0">
            <a:spAutoFit/>
          </a:bodyPr>
          <a:lstStyle/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Hybrid work model &amp; prepare for next pandemic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Every employee must be part of the IT team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Sustainability </a:t>
            </a:r>
            <a:r>
              <a:rPr lang="en-US" sz="2400" dirty="0">
                <a:solidFill>
                  <a:srgbClr val="002060"/>
                </a:solidFill>
              </a:rPr>
              <a:t>minded</a:t>
            </a:r>
            <a:endParaRPr lang="en-US" sz="2400" dirty="0">
              <a:solidFill>
                <a:srgbClr val="002060"/>
              </a:solidFill>
              <a:latin typeface="+mn-lt"/>
            </a:endParaRP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Importance of social media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Continued diversification of offerings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Focus always on ‘Service’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en-US" sz="2400" u="sng" dirty="0">
              <a:solidFill>
                <a:srgbClr val="002060"/>
              </a:solidFill>
            </a:endParaRP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A8E406F-FF55-4DED-BAB7-41A0E948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53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Looking further ahead – Digital 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0488CD-A962-4A36-BCE5-092D9536C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286000"/>
            <a:ext cx="3603048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"/>
    </mc:Choice>
    <mc:Fallback xmlns="">
      <p:transition spd="slow" advTm="30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0CD009CC-6151-4D12-B234-802E019FF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F6B0682-4129-41E4-BAD6-F94BC9DD2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1029"/>
            <a:ext cx="10972800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The Future of Working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524000" y="990600"/>
            <a:ext cx="9669502" cy="710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rtlCol="0">
            <a:spAutoFit/>
          </a:bodyPr>
          <a:lstStyle/>
          <a:p>
            <a:pPr marL="231775" indent="-231775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Work Hard….no, work harder than those around you</a:t>
            </a:r>
          </a:p>
          <a:p>
            <a:pPr marL="231775" indent="-231775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New challenges for entry level and new hires</a:t>
            </a: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Show value to organization </a:t>
            </a: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Networking remains critical</a:t>
            </a: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Be “present” in your interactions</a:t>
            </a: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Use social media positively</a:t>
            </a: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Proficient email writing</a:t>
            </a: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Right attitude – chain of command</a:t>
            </a: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</a:rPr>
              <a:t>Find a good mentor</a:t>
            </a: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13CB8-BBF2-4E08-B6FB-9DC8C84B8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835338"/>
            <a:ext cx="4426080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9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E6E19F-048A-4154-89BA-2BF609537180}"/>
              </a:ext>
            </a:extLst>
          </p:cNvPr>
          <p:cNvSpPr/>
          <p:nvPr/>
        </p:nvSpPr>
        <p:spPr>
          <a:xfrm>
            <a:off x="3810000" y="2286000"/>
            <a:ext cx="3810000" cy="92025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lnSpc>
                <a:spcPct val="150000"/>
              </a:lnSpc>
              <a:defRPr/>
            </a:pPr>
            <a:r>
              <a:rPr lang="en-GB" sz="4000" b="1" dirty="0">
                <a:solidFill>
                  <a:srgbClr val="C00000"/>
                </a:solidFill>
                <a:cs typeface="Arial" charset="0"/>
              </a:rPr>
              <a:t>THANK YOU!</a:t>
            </a:r>
            <a:endParaRPr lang="en-GB" sz="2200" b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810EADAE-B2B1-46C0-9DFD-879E26E26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t="3123" r="27055" b="2631"/>
          <a:stretch/>
        </p:blipFill>
        <p:spPr bwMode="auto">
          <a:xfrm>
            <a:off x="8316560" y="1143000"/>
            <a:ext cx="3875440" cy="512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961A30-E550-481D-9B8D-7FEF5F68E2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4"/>
          <a:stretch/>
        </p:blipFill>
        <p:spPr>
          <a:xfrm>
            <a:off x="10099" y="79126"/>
            <a:ext cx="3143815" cy="5864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374FB4-B0D9-45A2-A6BD-237879497762}"/>
              </a:ext>
            </a:extLst>
          </p:cNvPr>
          <p:cNvSpPr txBox="1"/>
          <p:nvPr/>
        </p:nvSpPr>
        <p:spPr bwMode="auto">
          <a:xfrm>
            <a:off x="3505200" y="3728163"/>
            <a:ext cx="4114800" cy="207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002060"/>
                </a:solidFill>
              </a:rPr>
              <a:t>Email Me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solidFill>
                  <a:srgbClr val="00206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tom.hamilton@american-club.com</a:t>
            </a:r>
            <a:endParaRPr lang="en-US" sz="1400" dirty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2060"/>
                </a:solidFill>
              </a:rPr>
              <a:t>o</a:t>
            </a:r>
            <a:r>
              <a:rPr lang="en-US" sz="1200" dirty="0">
                <a:solidFill>
                  <a:srgbClr val="002060"/>
                </a:solidFill>
                <a:latin typeface="+mn-lt"/>
              </a:rPr>
              <a:t>r visit us 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Twitter &amp; Instagram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u="sng" dirty="0">
                <a:solidFill>
                  <a:srgbClr val="002060"/>
                </a:solidFill>
                <a:latin typeface="+mn-lt"/>
              </a:rPr>
              <a:t>@</a:t>
            </a:r>
            <a:r>
              <a:rPr lang="en-US" sz="1400" u="sng" dirty="0" err="1">
                <a:solidFill>
                  <a:srgbClr val="002060"/>
                </a:solidFill>
                <a:latin typeface="+mn-lt"/>
              </a:rPr>
              <a:t>americanpandi</a:t>
            </a:r>
            <a:endParaRPr lang="en-US" sz="1400" u="sng" dirty="0">
              <a:solidFill>
                <a:srgbClr val="00206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2060"/>
                </a:solidFill>
              </a:rPr>
              <a:t>LinkedIn &amp; YouTube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u="sng" dirty="0" err="1">
                <a:solidFill>
                  <a:srgbClr val="002060"/>
                </a:solidFill>
              </a:rPr>
              <a:t>americanpandi</a:t>
            </a:r>
            <a:endParaRPr lang="en-US" sz="14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7"/>
    </mc:Choice>
    <mc:Fallback xmlns="">
      <p:transition spd="slow" advTm="1616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A0310935-3DF0-4C97-95A1-8736B6679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C62F129-51F2-4732-A9CF-7EA0EAAF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53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524000" y="1219200"/>
            <a:ext cx="10363200" cy="440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rtlCol="0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Brief History of Marine Insurance</a:t>
            </a:r>
          </a:p>
          <a:p>
            <a:pPr marL="285750" indent="-28575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International Group of P&amp;I clubs</a:t>
            </a:r>
          </a:p>
          <a:p>
            <a:pPr marL="285750" indent="-285750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American P&amp;I Club</a:t>
            </a:r>
          </a:p>
          <a:p>
            <a:pPr marL="285750" indent="-28575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What is “P&amp;I”</a:t>
            </a:r>
          </a:p>
          <a:p>
            <a:pPr marL="285750" indent="-28575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Digitalization &amp; the Future </a:t>
            </a: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For P&amp;I clubs</a:t>
            </a:r>
          </a:p>
          <a:p>
            <a:pPr marL="800100" lvl="1" indent="-342900">
              <a:spcBef>
                <a:spcPct val="500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2060"/>
                </a:solidFill>
              </a:rPr>
              <a:t>For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DFCD5-5947-4D49-AC76-A333B3235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905000"/>
            <a:ext cx="4085843" cy="337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A0310935-3DF0-4C97-95A1-8736B6679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C62F129-51F2-4732-A9CF-7EA0EAAF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2400"/>
            <a:ext cx="9296400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Quick Ride in Our DeLorean</a:t>
            </a:r>
            <a:endParaRPr lang="en-US" altLang="en-US" sz="32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524000" y="762000"/>
            <a:ext cx="10145486" cy="803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rtlCol="0">
            <a:spAutoFit/>
          </a:bodyPr>
          <a:lstStyle/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beginning…Turn Your Watches Back to 2100….BC</a:t>
            </a:r>
          </a:p>
          <a:p>
            <a:pPr marL="573088" lvl="1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Babylonian merchants – The Code of Hammurabi</a:t>
            </a:r>
          </a:p>
          <a:p>
            <a:pPr marL="573088" lvl="1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Risk transfer against loss of cargo based on value of ship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Second Beginning…Reset Watches to 1200 BC…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Phoenicians, Indians and Greeks</a:t>
            </a:r>
            <a:endParaRPr lang="en-US" sz="2200" i="1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General Average – common sacrifice shared</a:t>
            </a:r>
          </a:p>
          <a:p>
            <a:pPr marL="231775" indent="-231775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 Modern Beginning…London 1700 AD!</a:t>
            </a:r>
          </a:p>
          <a:p>
            <a:pPr marL="742950" lvl="1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Edward Lloyd’s Coffee House</a:t>
            </a:r>
            <a:endParaRPr lang="en-US" sz="2200" i="1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Meeting place for shipping industry</a:t>
            </a: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Maritime insurance featured</a:t>
            </a: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2060"/>
                </a:solidFill>
              </a:rPr>
              <a:t>Genesis of ‘Lloyd’s of London’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lvl="1">
              <a:spcBef>
                <a:spcPct val="50000"/>
              </a:spcBef>
            </a:pPr>
            <a:endParaRPr lang="en-US" sz="2400" dirty="0"/>
          </a:p>
          <a:p>
            <a:pPr lvl="1">
              <a:spcBef>
                <a:spcPct val="50000"/>
              </a:spcBef>
            </a:pPr>
            <a:endParaRPr lang="en-US" sz="2400" dirty="0"/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5C5AD-6B51-44CB-B11D-CEED0C5C3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0119">
            <a:off x="7503119" y="3221464"/>
            <a:ext cx="4494461" cy="146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8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A0310935-3DF0-4C97-95A1-8736B6679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 bwMode="auto">
          <a:xfrm>
            <a:off x="1447800" y="1299861"/>
            <a:ext cx="9753600" cy="39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rtlCol="0">
            <a:spAutoFit/>
          </a:bodyPr>
          <a:lstStyle/>
          <a:p>
            <a:pPr marL="231775" indent="-231775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Legend tells us marine (hull) insurers would not offer cover for the legal liability of an insured ship in collision</a:t>
            </a:r>
          </a:p>
          <a:p>
            <a:pPr marL="231775" indent="-231775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Over time insurers relented and offered collision liability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‘Protection’ by way of a policy endorsement</a:t>
            </a:r>
          </a:p>
          <a:p>
            <a:pPr marL="231775" indent="-231775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2060"/>
                </a:solidFill>
              </a:rPr>
              <a:t>Running Down Clause</a:t>
            </a:r>
            <a:r>
              <a:rPr lang="en-US" sz="2400" dirty="0">
                <a:solidFill>
                  <a:srgbClr val="002060"/>
                </a:solidFill>
              </a:rPr>
              <a:t> (RDC)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Only cover 3/4</a:t>
            </a:r>
            <a:r>
              <a:rPr lang="en-US" sz="2400" baseline="30000" dirty="0">
                <a:solidFill>
                  <a:srgbClr val="002060"/>
                </a:solidFill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 of the insured vessel – not 100% cover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Need for a solution to the missing 1/4</a:t>
            </a:r>
            <a:r>
              <a:rPr lang="en-US" sz="2400" baseline="30000" dirty="0">
                <a:solidFill>
                  <a:srgbClr val="002060"/>
                </a:solidFill>
              </a:rPr>
              <a:t>th</a:t>
            </a:r>
            <a:endParaRPr 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SzPct val="120000"/>
            </a:pPr>
            <a:endParaRPr lang="en-US" sz="2400" i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4F742-84C5-48AA-9DF0-3F9FD6753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2400"/>
            <a:ext cx="9296400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What happened in 1855?</a:t>
            </a:r>
            <a:endParaRPr lang="en-US" altLang="en-US" sz="32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F8DB4-BD56-45F3-81B4-10C8791BF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826180"/>
            <a:ext cx="3121959" cy="40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7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A0310935-3DF0-4C97-95A1-8736B6679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 bwMode="auto">
          <a:xfrm>
            <a:off x="1473506" y="838200"/>
            <a:ext cx="9956494" cy="544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rtlCol="0">
            <a:spAutoFit/>
          </a:bodyPr>
          <a:lstStyle/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Part of the story behind the 3/4</a:t>
            </a:r>
            <a:r>
              <a:rPr lang="en-US" sz="2400" baseline="30000" dirty="0">
                <a:solidFill>
                  <a:srgbClr val="002060"/>
                </a:solidFill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 proportion of collision liability cover was that insurers collectively felt with an significant proportion of such liability born by insureds, owners would exercise greater caution when navigating their ships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Amongst other liabilities, cover for liabilities such as the                               1/4</a:t>
            </a:r>
            <a:r>
              <a:rPr lang="en-US" sz="2400" baseline="30000" dirty="0">
                <a:solidFill>
                  <a:srgbClr val="002060"/>
                </a:solidFill>
              </a:rPr>
              <a:t>th</a:t>
            </a:r>
            <a:r>
              <a:rPr lang="en-US" sz="2400" dirty="0">
                <a:solidFill>
                  <a:srgbClr val="002060"/>
                </a:solidFill>
              </a:rPr>
              <a:t> collision liability (not included in the RDC) were                           eventually provided by the earliest “Protection” clubs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Additionally, other third party liabilities began to arise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Compensation for crew loss of life or injuries led to                                                   introduction of the “Indemnity” element of “P&amp;I”</a:t>
            </a: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rgbClr val="002060"/>
              </a:solidFill>
            </a:endParaRPr>
          </a:p>
          <a:p>
            <a: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8AA2E-3636-48DD-A6CC-CB83EEE9F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142829"/>
            <a:ext cx="3657600" cy="2773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7CCB75-1D17-4E18-83CE-B8F39635D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2400"/>
            <a:ext cx="9296400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Arial" panose="020B0604020202020204" pitchFamily="34" charset="0"/>
              </a:rPr>
              <a:t>P&amp;I Clubs Emerge</a:t>
            </a:r>
          </a:p>
        </p:txBody>
      </p:sp>
    </p:spTree>
    <p:extLst>
      <p:ext uri="{BB962C8B-B14F-4D97-AF65-F5344CB8AC3E}">
        <p14:creationId xmlns:p14="http://schemas.microsoft.com/office/powerpoint/2010/main" val="360333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5F11B34C-DA3B-42F4-8008-4C6A9A146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748057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9829800" y="3477418"/>
            <a:ext cx="76200" cy="457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9982200" y="3334862"/>
            <a:ext cx="76200" cy="4571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052A1A7-CC3C-41D0-8012-0BECE05C5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2400"/>
            <a:ext cx="9296400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Collisions and The </a:t>
            </a:r>
            <a:r>
              <a:rPr lang="en-US" altLang="en-US" sz="3200" b="1" i="1" dirty="0">
                <a:solidFill>
                  <a:srgbClr val="002060"/>
                </a:solidFill>
                <a:latin typeface="Arial" panose="020B0604020202020204" pitchFamily="34" charset="0"/>
              </a:rPr>
              <a:t>Running Down Clause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 (cont.)</a:t>
            </a:r>
            <a:endParaRPr lang="en-US" altLang="en-US" sz="32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69EFB9-CCA8-41A4-8CBF-2791C5D16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" t="10700" r="4523" b="5585"/>
          <a:stretch/>
        </p:blipFill>
        <p:spPr>
          <a:xfrm>
            <a:off x="-19050" y="0"/>
            <a:ext cx="1221105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9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A0310935-3DF0-4C97-95A1-8736B6679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C62F129-51F2-4732-A9CF-7EA0EAAF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53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Fast Forward, “Modern P&amp;I”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524000" y="914400"/>
            <a:ext cx="7848600" cy="470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rtlCol="0">
            <a:spAutoFit/>
          </a:bodyPr>
          <a:lstStyle/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90% of worlds ocean going vessels insured for P&amp;I by the International Group of P&amp;I Clubs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13 individual member clubs worldwide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Each is independent, not for profit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Competes for business</a:t>
            </a:r>
          </a:p>
          <a:p>
            <a:pPr marL="231775" indent="-231775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Promote insurance interests of shipowners</a:t>
            </a:r>
          </a:p>
          <a:p>
            <a:pPr marL="688975" lvl="1" indent="-231775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Regulatory</a:t>
            </a:r>
          </a:p>
          <a:p>
            <a:pPr marL="688975" lvl="1" indent="-231775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Contractually</a:t>
            </a:r>
          </a:p>
          <a:p>
            <a:pPr marL="231775" indent="-231775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Collective reinsurance purchase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B732A-1583-4D35-B5A0-6A16A3BCA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4" r="34725"/>
          <a:stretch/>
        </p:blipFill>
        <p:spPr>
          <a:xfrm>
            <a:off x="9319613" y="914400"/>
            <a:ext cx="2880408" cy="52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8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0CD009CC-6151-4D12-B234-802E019FF3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F6B0682-4129-41E4-BAD6-F94BC9DD2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9906000" cy="58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Reinsurance Structure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E61DB-4671-4349-8E0B-D6ABCEBD7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33" y="914400"/>
            <a:ext cx="9905999" cy="54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"/>
    </mc:Choice>
    <mc:Fallback xmlns="">
      <p:transition spd="slow" advTm="30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A0310935-3DF0-4C97-95A1-8736B6679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C62F129-51F2-4732-A9CF-7EA0EAAF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853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</a:rPr>
              <a:t>American P&amp;I Club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447799" y="914400"/>
            <a:ext cx="10210801" cy="520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 rtlCol="0"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2060"/>
                </a:solidFill>
              </a:rPr>
              <a:t>Only</a:t>
            </a:r>
            <a:r>
              <a:rPr lang="en-US" sz="2400" dirty="0">
                <a:solidFill>
                  <a:srgbClr val="002060"/>
                </a:solidFill>
              </a:rPr>
              <a:t> P&amp;I club domiciled in the USA, Headquarters in New York</a:t>
            </a:r>
          </a:p>
          <a:p>
            <a:pPr marL="228600" indent="-22860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100+ global team includes lawyers, surveyors, former master mariners, engineers, underwriters, accountants</a:t>
            </a:r>
          </a:p>
          <a:p>
            <a:pPr marL="228600" indent="-22860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Founded in 1917</a:t>
            </a:r>
          </a:p>
          <a:p>
            <a:pPr marL="228600" indent="-22860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Membership profile	</a:t>
            </a:r>
          </a:p>
          <a:p>
            <a:pPr marL="685800" lvl="1" indent="-228600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52% EMEA</a:t>
            </a:r>
          </a:p>
          <a:p>
            <a:pPr marL="685800" lvl="1" indent="-228600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25% Americas</a:t>
            </a:r>
          </a:p>
          <a:p>
            <a:pPr marL="685800" lvl="1" indent="-228600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23% Asia</a:t>
            </a:r>
          </a:p>
          <a:p>
            <a:pPr marL="228600" indent="-22860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Loss Prevention</a:t>
            </a:r>
          </a:p>
          <a:p>
            <a:pPr marL="228600" indent="-228600" eaLnBrk="1" hangingPunct="1">
              <a:spcBef>
                <a:spcPct val="500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br>
              <a:rPr lang="en-US" sz="2200" dirty="0">
                <a:solidFill>
                  <a:srgbClr val="002060"/>
                </a:solidFill>
              </a:rPr>
            </a:b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02901-9FAD-401B-9E7E-32B4CD359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11" y="2438400"/>
            <a:ext cx="7001678" cy="39283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DC39FD-6B50-43D1-9EEF-3DAB29B01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052641"/>
            <a:ext cx="377985" cy="377985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66FCAD98-BE55-4D89-87D9-3438864BD9D8}"/>
              </a:ext>
            </a:extLst>
          </p:cNvPr>
          <p:cNvSpPr/>
          <p:nvPr/>
        </p:nvSpPr>
        <p:spPr>
          <a:xfrm>
            <a:off x="8229600" y="3581400"/>
            <a:ext cx="304800" cy="304800"/>
          </a:xfrm>
          <a:prstGeom prst="star5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>
            <a:outerShdw blurRad="25400" dist="127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6FCAD98-BE55-4D89-87D9-3438864BD9D8}"/>
              </a:ext>
            </a:extLst>
          </p:cNvPr>
          <p:cNvSpPr/>
          <p:nvPr/>
        </p:nvSpPr>
        <p:spPr>
          <a:xfrm>
            <a:off x="8687150" y="3866147"/>
            <a:ext cx="304800" cy="304800"/>
          </a:xfrm>
          <a:prstGeom prst="star5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>
            <a:outerShdw blurRad="25400" dist="127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6FCAD98-BE55-4D89-87D9-3438864BD9D8}"/>
              </a:ext>
            </a:extLst>
          </p:cNvPr>
          <p:cNvSpPr/>
          <p:nvPr/>
        </p:nvSpPr>
        <p:spPr>
          <a:xfrm>
            <a:off x="10363200" y="4266774"/>
            <a:ext cx="304800" cy="304800"/>
          </a:xfrm>
          <a:prstGeom prst="star5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>
            <a:outerShdw blurRad="25400" dist="127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6FCAD98-BE55-4D89-87D9-3438864BD9D8}"/>
              </a:ext>
            </a:extLst>
          </p:cNvPr>
          <p:cNvSpPr/>
          <p:nvPr/>
        </p:nvSpPr>
        <p:spPr>
          <a:xfrm>
            <a:off x="10306757" y="4093589"/>
            <a:ext cx="304800" cy="304800"/>
          </a:xfrm>
          <a:prstGeom prst="star5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>
            <a:outerShdw blurRad="25400" dist="127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6FCAD98-BE55-4D89-87D9-3438864BD9D8}"/>
              </a:ext>
            </a:extLst>
          </p:cNvPr>
          <p:cNvSpPr/>
          <p:nvPr/>
        </p:nvSpPr>
        <p:spPr>
          <a:xfrm>
            <a:off x="7067543" y="3900241"/>
            <a:ext cx="304800" cy="304800"/>
          </a:xfrm>
          <a:prstGeom prst="star5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  <a:effectLst>
            <a:outerShdw blurRad="25400" dist="12700" dir="2700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7790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91435" tIns="45718" rIns="91435" bIns="45718"/>
      <a:lstStyle>
        <a:defPPr algn="ctr" eaLnBrk="1" hangingPunct="1">
          <a:spcBef>
            <a:spcPct val="50000"/>
          </a:spcBef>
          <a:defRPr sz="1200" dirty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709</Words>
  <Application>Microsoft Office PowerPoint</Application>
  <PresentationFormat>Widescreen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Wingdings</vt:lpstr>
      <vt:lpstr>2_Custom Design</vt:lpstr>
      <vt:lpstr>Office Theme</vt:lpstr>
      <vt:lpstr>1_Custom Design</vt:lpstr>
      <vt:lpstr>Custom Design</vt:lpstr>
      <vt:lpstr>Back to the Future on an Excellent Adventure P&amp;I embraces the Digital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BEFORE FIXING  Due diligence before entering into a charterparty</dc:title>
  <dc:creator>Muge Anber</dc:creator>
  <cp:lastModifiedBy>Tom Hamilton</cp:lastModifiedBy>
  <cp:revision>309</cp:revision>
  <cp:lastPrinted>2017-11-09T12:33:32Z</cp:lastPrinted>
  <dcterms:created xsi:type="dcterms:W3CDTF">2006-08-16T00:00:00Z</dcterms:created>
  <dcterms:modified xsi:type="dcterms:W3CDTF">2020-11-16T15:37:32Z</dcterms:modified>
</cp:coreProperties>
</file>