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62" r:id="rId2"/>
    <p:sldId id="374" r:id="rId3"/>
    <p:sldId id="365" r:id="rId4"/>
    <p:sldId id="367" r:id="rId5"/>
    <p:sldId id="366" r:id="rId6"/>
    <p:sldId id="368" r:id="rId7"/>
    <p:sldId id="370" r:id="rId8"/>
    <p:sldId id="369" r:id="rId9"/>
    <p:sldId id="371" r:id="rId10"/>
    <p:sldId id="372" r:id="rId11"/>
    <p:sldId id="373" r:id="rId12"/>
  </p:sldIdLst>
  <p:sldSz cx="96012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29" userDrawn="1">
          <p15:clr>
            <a:srgbClr val="A4A3A4"/>
          </p15:clr>
        </p15:guide>
        <p15:guide id="2" pos="6047">
          <p15:clr>
            <a:srgbClr val="A4A3A4"/>
          </p15:clr>
        </p15:guide>
        <p15:guide id="3" orient="horz" pos="4247" userDrawn="1">
          <p15:clr>
            <a:srgbClr val="A4A3A4"/>
          </p15:clr>
        </p15:guide>
        <p15:guide id="4" pos="592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761"/>
    <a:srgbClr val="00583D"/>
    <a:srgbClr val="C1D1E0"/>
    <a:srgbClr val="C0504D"/>
    <a:srgbClr val="660066"/>
    <a:srgbClr val="CC3366"/>
    <a:srgbClr val="CC0000"/>
    <a:srgbClr val="FF9900"/>
    <a:srgbClr val="FFCC00"/>
    <a:srgbClr val="33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60" autoAdjust="0"/>
    <p:restoredTop sz="90097" autoAdjust="0"/>
  </p:normalViewPr>
  <p:slideViewPr>
    <p:cSldViewPr>
      <p:cViewPr varScale="1">
        <p:scale>
          <a:sx n="102" d="100"/>
          <a:sy n="102" d="100"/>
        </p:scale>
        <p:origin x="102" y="144"/>
      </p:cViewPr>
      <p:guideLst>
        <p:guide orient="horz" pos="3929"/>
        <p:guide pos="6047"/>
        <p:guide orient="horz" pos="4247"/>
        <p:guide pos="592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0" d="100"/>
        <a:sy n="170" d="100"/>
      </p:scale>
      <p:origin x="0" y="2310"/>
    </p:cViewPr>
  </p:sorterViewPr>
  <p:notesViewPr>
    <p:cSldViewPr>
      <p:cViewPr varScale="1">
        <p:scale>
          <a:sx n="96" d="100"/>
          <a:sy n="96" d="100"/>
        </p:scale>
        <p:origin x="-1668" y="-108"/>
      </p:cViewPr>
      <p:guideLst>
        <p:guide orient="horz" pos="2928"/>
        <p:guide pos="22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54" cy="464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25" tIns="45462" rIns="90925" bIns="4546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46" y="1"/>
            <a:ext cx="3038454" cy="464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25" tIns="45462" rIns="90925" bIns="4546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506"/>
            <a:ext cx="3038454" cy="464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25" tIns="45462" rIns="90925" bIns="4546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46" y="8831506"/>
            <a:ext cx="3038454" cy="464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25" tIns="45462" rIns="90925" bIns="4546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EFFD822-06DA-49BA-AF07-BA69AE40C23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99961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54" cy="464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925" tIns="45462" rIns="90925" bIns="45462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421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46" y="1"/>
            <a:ext cx="3038454" cy="464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925" tIns="45462" rIns="90925" bIns="45462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4212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66800" y="698500"/>
            <a:ext cx="4878388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421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170" y="4416501"/>
            <a:ext cx="5140066" cy="4182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25" tIns="45462" rIns="90925" bIns="454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421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506"/>
            <a:ext cx="3038454" cy="464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925" tIns="45462" rIns="90925" bIns="4546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421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46" y="8831506"/>
            <a:ext cx="3038454" cy="464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925" tIns="45462" rIns="90925" bIns="4546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7858EE-E239-4839-8F2D-ADCD0C4BD3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034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E6155A-A31A-4943-8BA8-44D0D2669CA1}" type="slidenum">
              <a:rPr lang="en-US"/>
              <a:pPr/>
              <a:t>1</a:t>
            </a:fld>
            <a:endParaRPr lang="en-US"/>
          </a:p>
        </p:txBody>
      </p:sp>
      <p:sp>
        <p:nvSpPr>
          <p:cNvPr id="12390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5063" y="698500"/>
            <a:ext cx="4875212" cy="34829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2643" y="4416500"/>
            <a:ext cx="5236108" cy="418256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1975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858EE-E239-4839-8F2D-ADCD0C4BD33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940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858EE-E239-4839-8F2D-ADCD0C4BD33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819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858EE-E239-4839-8F2D-ADCD0C4BD33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072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858EE-E239-4839-8F2D-ADCD0C4BD33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0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858EE-E239-4839-8F2D-ADCD0C4BD33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322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858EE-E239-4839-8F2D-ADCD0C4BD33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82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858EE-E239-4839-8F2D-ADCD0C4BD33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593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858EE-E239-4839-8F2D-ADCD0C4BD33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3764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858EE-E239-4839-8F2D-ADCD0C4BD33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480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858EE-E239-4839-8F2D-ADCD0C4BD33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12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2" name="Date"/>
          <p:cNvSpPr>
            <a:spLocks noGrp="1" noChangeArrowheads="1"/>
          </p:cNvSpPr>
          <p:nvPr>
            <p:ph type="subTitle" idx="1"/>
          </p:nvPr>
        </p:nvSpPr>
        <p:spPr>
          <a:xfrm>
            <a:off x="912813" y="2209800"/>
            <a:ext cx="3338512" cy="414338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Times New Roman" pitchFamily="18" charset="0"/>
              </a:defRPr>
            </a:lvl1pPr>
          </a:lstStyle>
          <a:p>
            <a:pPr lvl="0"/>
            <a:r>
              <a:rPr lang="en-US" altLang="en-US" noProof="0"/>
              <a:t>Click to add date</a:t>
            </a:r>
          </a:p>
        </p:txBody>
      </p:sp>
      <p:sp>
        <p:nvSpPr>
          <p:cNvPr id="8223" name="PresentationTitle"/>
          <p:cNvSpPr>
            <a:spLocks noGrp="1" noChangeArrowheads="1"/>
          </p:cNvSpPr>
          <p:nvPr>
            <p:ph type="ctrTitle" sz="quarter"/>
          </p:nvPr>
        </p:nvSpPr>
        <p:spPr>
          <a:xfrm>
            <a:off x="912813" y="2693988"/>
            <a:ext cx="8362950" cy="1420812"/>
          </a:xfrm>
        </p:spPr>
        <p:txBody>
          <a:bodyPr tIns="42351" rIns="84705" bIns="42351"/>
          <a:lstStyle>
            <a:lvl1pPr>
              <a:defRPr sz="3200"/>
            </a:lvl1pPr>
          </a:lstStyle>
          <a:p>
            <a:pPr lvl="0"/>
            <a:r>
              <a:rPr lang="en-US" altLang="en-US" noProof="0"/>
              <a:t>Click to add title</a:t>
            </a:r>
          </a:p>
        </p:txBody>
      </p:sp>
      <p:pic>
        <p:nvPicPr>
          <p:cNvPr id="8409" name="LogoMainW" descr="C:\Program Files\MMC\Office Automation\Images\mar_w.tif" hidden="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04800"/>
            <a:ext cx="1527175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411" name="LogoEndorsementW" descr="C:\Program Files\MMC\Office Automation\Images\mmc_end_w.tif" hidden="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943600"/>
            <a:ext cx="24987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7480300" y="113518"/>
            <a:ext cx="2023550" cy="626846"/>
            <a:chOff x="6441437" y="6044418"/>
            <a:chExt cx="2626361" cy="813582"/>
          </a:xfrm>
        </p:grpSpPr>
        <p:pic>
          <p:nvPicPr>
            <p:cNvPr id="12" name="Picture 11" descr="lighthouse-logo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251549" y="6044418"/>
              <a:ext cx="816249" cy="813582"/>
            </a:xfrm>
            <a:prstGeom prst="rect">
              <a:avLst/>
            </a:prstGeom>
            <a:noFill/>
          </p:spPr>
        </p:pic>
        <p:pic>
          <p:nvPicPr>
            <p:cNvPr id="13" name="Picture 12" descr="text-logo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441437" y="6051710"/>
              <a:ext cx="1876233" cy="806290"/>
            </a:xfrm>
            <a:prstGeom prst="rect">
              <a:avLst/>
            </a:prstGeom>
          </p:spPr>
        </p:pic>
      </p:grpSp>
      <p:cxnSp>
        <p:nvCxnSpPr>
          <p:cNvPr id="5" name="Straight Connector 4"/>
          <p:cNvCxnSpPr/>
          <p:nvPr userDrawn="1"/>
        </p:nvCxnSpPr>
        <p:spPr bwMode="auto">
          <a:xfrm>
            <a:off x="0" y="6742113"/>
            <a:ext cx="9601200" cy="0"/>
          </a:xfrm>
          <a:prstGeom prst="line">
            <a:avLst/>
          </a:prstGeom>
          <a:noFill/>
          <a:ln w="9525" cap="flat" cmpd="sng" algn="ctr">
            <a:solidFill>
              <a:srgbClr val="00583D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16"/>
          <p:cNvSpPr/>
          <p:nvPr userDrawn="1"/>
        </p:nvSpPr>
        <p:spPr bwMode="auto">
          <a:xfrm>
            <a:off x="0" y="764704"/>
            <a:ext cx="7406640" cy="45720"/>
          </a:xfrm>
          <a:prstGeom prst="rect">
            <a:avLst/>
          </a:prstGeom>
          <a:solidFill>
            <a:srgbClr val="3A376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 userDrawn="1"/>
        </p:nvSpPr>
        <p:spPr bwMode="auto">
          <a:xfrm>
            <a:off x="7392888" y="764704"/>
            <a:ext cx="2194560" cy="45720"/>
          </a:xfrm>
          <a:prstGeom prst="rect">
            <a:avLst/>
          </a:prstGeom>
          <a:solidFill>
            <a:srgbClr val="00583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6726701"/>
            <a:ext cx="9601200" cy="0"/>
          </a:xfrm>
          <a:prstGeom prst="line">
            <a:avLst/>
          </a:prstGeom>
          <a:noFill/>
          <a:ln w="9525" cap="flat" cmpd="sng" algn="ctr">
            <a:solidFill>
              <a:srgbClr val="00583D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90963" y="6583363"/>
            <a:ext cx="18288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2D57D3-99F8-4E91-8A57-CC3D00271C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492800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38988" y="304800"/>
            <a:ext cx="2074862" cy="58435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2813" y="304800"/>
            <a:ext cx="6073775" cy="58435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90963" y="6583363"/>
            <a:ext cx="18288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25807D3-B242-4991-9DAB-2370A8292F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75577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2A3BDB-39C6-4520-8DFA-2D72F614DE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35160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825" y="4406900"/>
            <a:ext cx="8161338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825" y="2906713"/>
            <a:ext cx="8161338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A9AB70-56AE-49E1-B16F-17EB51D7E7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28922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813" y="1535113"/>
            <a:ext cx="4025900" cy="4613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1113" y="1535113"/>
            <a:ext cx="4027487" cy="4613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17B8C9-2CD2-47F9-A95C-E4079156F7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835543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274638"/>
            <a:ext cx="864235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425" y="1535113"/>
            <a:ext cx="4243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425" y="2174875"/>
            <a:ext cx="4243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535113"/>
            <a:ext cx="42449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174875"/>
            <a:ext cx="42449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890963" y="6583363"/>
            <a:ext cx="18288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5611A4-244D-4BDB-BD50-515ABBDEFA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907925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890963" y="6583363"/>
            <a:ext cx="18288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A48907-9CFB-45D7-845A-54A6787563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82870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90963" y="6583363"/>
            <a:ext cx="18288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BB8957-72FC-4322-A4DE-34C73717BE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273389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273050"/>
            <a:ext cx="315912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4438" y="273050"/>
            <a:ext cx="53673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425" y="1435100"/>
            <a:ext cx="315912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90963" y="6583363"/>
            <a:ext cx="18288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EE9C81-4024-490C-8DE2-07235D3441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895805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188" y="4800600"/>
            <a:ext cx="5761037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188" y="612775"/>
            <a:ext cx="5761037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188" y="5367338"/>
            <a:ext cx="576103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90963" y="6583363"/>
            <a:ext cx="18288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7D5778-4537-4FD6-A414-80BD156C87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578781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"/>
          <p:cNvSpPr>
            <a:spLocks noGrp="1" noChangeArrowheads="1"/>
          </p:cNvSpPr>
          <p:nvPr>
            <p:ph type="title"/>
          </p:nvPr>
        </p:nvSpPr>
        <p:spPr bwMode="auto">
          <a:xfrm>
            <a:off x="912813" y="304800"/>
            <a:ext cx="83010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111" name="BodyText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535113"/>
            <a:ext cx="8205787" cy="461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First level bullet</a:t>
            </a:r>
          </a:p>
          <a:p>
            <a:pPr lvl="1"/>
            <a:r>
              <a:rPr lang="en-US" altLang="en-US"/>
              <a:t>Second level bullet</a:t>
            </a:r>
          </a:p>
          <a:p>
            <a:pPr lvl="2"/>
            <a:r>
              <a:rPr lang="en-US" altLang="en-US"/>
              <a:t>Third level bullet</a:t>
            </a:r>
          </a:p>
          <a:p>
            <a:pPr lvl="3"/>
            <a:r>
              <a:rPr lang="en-US" altLang="en-US"/>
              <a:t>Fourth level bullet</a:t>
            </a:r>
          </a:p>
        </p:txBody>
      </p:sp>
      <p:sp>
        <p:nvSpPr>
          <p:cNvPr id="1112" name="FileRef"/>
          <p:cNvSpPr txBox="1">
            <a:spLocks noChangeArrowheads="1"/>
          </p:cNvSpPr>
          <p:nvPr/>
        </p:nvSpPr>
        <p:spPr bwMode="auto">
          <a:xfrm>
            <a:off x="5181600" y="6386513"/>
            <a:ext cx="3573463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405" tIns="42702" rIns="85405" bIns="42702">
            <a:spAutoFit/>
          </a:bodyPr>
          <a:lstStyle>
            <a:lvl1pPr defTabSz="854075">
              <a:defRPr sz="2400">
                <a:solidFill>
                  <a:schemeClr val="tx1"/>
                </a:solidFill>
                <a:latin typeface="Arial" charset="0"/>
              </a:defRPr>
            </a:lvl1pPr>
            <a:lvl2pPr marL="427038" defTabSz="854075">
              <a:defRPr sz="2400">
                <a:solidFill>
                  <a:schemeClr val="tx1"/>
                </a:solidFill>
                <a:latin typeface="Arial" charset="0"/>
              </a:defRPr>
            </a:lvl2pPr>
            <a:lvl3pPr marL="854075" defTabSz="854075">
              <a:defRPr sz="2400">
                <a:solidFill>
                  <a:schemeClr val="tx1"/>
                </a:solidFill>
                <a:latin typeface="Arial" charset="0"/>
              </a:defRPr>
            </a:lvl3pPr>
            <a:lvl4pPr marL="1281113" defTabSz="854075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08150" defTabSz="854075">
              <a:defRPr sz="2400">
                <a:solidFill>
                  <a:schemeClr val="tx1"/>
                </a:solidFill>
                <a:latin typeface="Arial" charset="0"/>
              </a:defRPr>
            </a:lvl5pPr>
            <a:lvl6pPr marL="21653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6225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0797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5369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endParaRPr lang="en-US" sz="700"/>
          </a:p>
        </p:txBody>
      </p:sp>
      <p:sp>
        <p:nvSpPr>
          <p:cNvPr id="1120" name="Rectangle 9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57763" y="6610350"/>
            <a:ext cx="4460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D801F786-22A9-4AEA-8CE4-7288D31D16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21" name="Text Box 97"/>
          <p:cNvSpPr txBox="1">
            <a:spLocks noChangeArrowheads="1"/>
          </p:cNvSpPr>
          <p:nvPr userDrawn="1"/>
        </p:nvSpPr>
        <p:spPr bwMode="auto">
          <a:xfrm>
            <a:off x="3765867" y="6698537"/>
            <a:ext cx="2042845" cy="186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r>
              <a:rPr lang="en-US" sz="600" dirty="0"/>
              <a:t>P  R  I  V  A  T  E  </a:t>
            </a:r>
            <a:r>
              <a:rPr lang="en-US" sz="600" baseline="0" dirty="0"/>
              <a:t>   </a:t>
            </a:r>
            <a:r>
              <a:rPr lang="en-US" sz="600" dirty="0"/>
              <a:t>&amp;     C  O  N  F  </a:t>
            </a:r>
            <a:r>
              <a:rPr lang="en-US" sz="600" baseline="0" dirty="0"/>
              <a:t>I  D  E  N  T  I  A  L</a:t>
            </a:r>
            <a:endParaRPr lang="en-US" sz="600" dirty="0"/>
          </a:p>
        </p:txBody>
      </p:sp>
      <p:grpSp>
        <p:nvGrpSpPr>
          <p:cNvPr id="12" name="Group 11"/>
          <p:cNvGrpSpPr>
            <a:grpSpLocks noChangeAspect="1"/>
          </p:cNvGrpSpPr>
          <p:nvPr userDrawn="1"/>
        </p:nvGrpSpPr>
        <p:grpSpPr>
          <a:xfrm>
            <a:off x="7478393" y="113518"/>
            <a:ext cx="2023550" cy="626846"/>
            <a:chOff x="6441437" y="6044418"/>
            <a:chExt cx="2626361" cy="813582"/>
          </a:xfrm>
        </p:grpSpPr>
        <p:pic>
          <p:nvPicPr>
            <p:cNvPr id="13" name="Picture 12" descr="lighthouse-logo.png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8251549" y="6044418"/>
              <a:ext cx="816249" cy="813582"/>
            </a:xfrm>
            <a:prstGeom prst="rect">
              <a:avLst/>
            </a:prstGeom>
            <a:noFill/>
          </p:spPr>
        </p:pic>
        <p:pic>
          <p:nvPicPr>
            <p:cNvPr id="14" name="Picture 13" descr="text-logo.png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6441437" y="6051710"/>
              <a:ext cx="1876233" cy="806290"/>
            </a:xfrm>
            <a:prstGeom prst="rect">
              <a:avLst/>
            </a:prstGeom>
          </p:spPr>
        </p:pic>
      </p:grpSp>
      <p:cxnSp>
        <p:nvCxnSpPr>
          <p:cNvPr id="17" name="Straight Connector 16"/>
          <p:cNvCxnSpPr/>
          <p:nvPr userDrawn="1"/>
        </p:nvCxnSpPr>
        <p:spPr bwMode="auto">
          <a:xfrm>
            <a:off x="0" y="6741368"/>
            <a:ext cx="9601200" cy="0"/>
          </a:xfrm>
          <a:prstGeom prst="line">
            <a:avLst/>
          </a:prstGeom>
          <a:noFill/>
          <a:ln w="9525" cap="flat" cmpd="sng" algn="ctr">
            <a:solidFill>
              <a:srgbClr val="00583D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Rectangle 4"/>
          <p:cNvSpPr/>
          <p:nvPr userDrawn="1"/>
        </p:nvSpPr>
        <p:spPr bwMode="auto">
          <a:xfrm>
            <a:off x="0" y="764704"/>
            <a:ext cx="7406640" cy="45720"/>
          </a:xfrm>
          <a:prstGeom prst="rect">
            <a:avLst/>
          </a:prstGeom>
          <a:solidFill>
            <a:srgbClr val="3A376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0" name="Straight Connector 19"/>
          <p:cNvCxnSpPr/>
          <p:nvPr userDrawn="1"/>
        </p:nvCxnSpPr>
        <p:spPr bwMode="auto">
          <a:xfrm>
            <a:off x="0" y="6726701"/>
            <a:ext cx="9601200" cy="0"/>
          </a:xfrm>
          <a:prstGeom prst="line">
            <a:avLst/>
          </a:prstGeom>
          <a:noFill/>
          <a:ln w="9525" cap="flat" cmpd="sng" algn="ctr">
            <a:solidFill>
              <a:srgbClr val="00583D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tangle 20"/>
          <p:cNvSpPr/>
          <p:nvPr userDrawn="1"/>
        </p:nvSpPr>
        <p:spPr bwMode="auto">
          <a:xfrm>
            <a:off x="7392888" y="764704"/>
            <a:ext cx="2194560" cy="45720"/>
          </a:xfrm>
          <a:prstGeom prst="rect">
            <a:avLst/>
          </a:prstGeom>
          <a:solidFill>
            <a:srgbClr val="00583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hf hdr="0" ftr="0" dt="0"/>
  <p:txStyles>
    <p:titleStyle>
      <a:lvl1pPr algn="l" defTabSz="939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defTabSz="939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pitchFamily="34" charset="0"/>
        </a:defRPr>
      </a:lvl2pPr>
      <a:lvl3pPr algn="l" defTabSz="939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pitchFamily="34" charset="0"/>
        </a:defRPr>
      </a:lvl3pPr>
      <a:lvl4pPr algn="l" defTabSz="939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pitchFamily="34" charset="0"/>
        </a:defRPr>
      </a:lvl4pPr>
      <a:lvl5pPr algn="l" defTabSz="939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pitchFamily="34" charset="0"/>
        </a:defRPr>
      </a:lvl5pPr>
      <a:lvl6pPr marL="457200" algn="l" defTabSz="939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pitchFamily="34" charset="0"/>
        </a:defRPr>
      </a:lvl6pPr>
      <a:lvl7pPr marL="914400" algn="l" defTabSz="939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pitchFamily="34" charset="0"/>
        </a:defRPr>
      </a:lvl7pPr>
      <a:lvl8pPr marL="1371600" algn="l" defTabSz="939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pitchFamily="34" charset="0"/>
        </a:defRPr>
      </a:lvl8pPr>
      <a:lvl9pPr marL="1828800" algn="l" defTabSz="939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pitchFamily="34" charset="0"/>
        </a:defRPr>
      </a:lvl9pPr>
    </p:titleStyle>
    <p:bodyStyle>
      <a:lvl1pPr marL="282575" indent="-282575" algn="l" defTabSz="939800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54050" indent="-263525" algn="l" defTabSz="939800" rtl="0" eaLnBrk="0" fontAlgn="base" hangingPunct="0">
        <a:spcBef>
          <a:spcPct val="25000"/>
        </a:spcBef>
        <a:spcAft>
          <a:spcPct val="0"/>
        </a:spcAft>
        <a:buClr>
          <a:schemeClr val="tx1"/>
        </a:buClr>
        <a:buSzPct val="90000"/>
        <a:buChar char="–"/>
        <a:defRPr sz="2000">
          <a:solidFill>
            <a:schemeClr val="tx1"/>
          </a:solidFill>
          <a:latin typeface="+mn-lt"/>
        </a:defRPr>
      </a:lvl2pPr>
      <a:lvl3pPr marL="1016000" indent="-255588" algn="l" defTabSz="939800" rtl="0" eaLnBrk="0" fontAlgn="base" hangingPunct="0">
        <a:spcBef>
          <a:spcPct val="25000"/>
        </a:spcBef>
        <a:spcAft>
          <a:spcPct val="0"/>
        </a:spcAft>
        <a:buSzPct val="4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3pPr>
      <a:lvl4pPr marL="1385888" indent="-258763" algn="l" defTabSz="939800" rtl="0" eaLnBrk="0" fontAlgn="base" hangingPunct="0">
        <a:spcBef>
          <a:spcPct val="25000"/>
        </a:spcBef>
        <a:spcAft>
          <a:spcPct val="0"/>
        </a:spcAft>
        <a:buChar char="­"/>
        <a:defRPr sz="2000">
          <a:solidFill>
            <a:schemeClr val="tx1"/>
          </a:solidFill>
          <a:latin typeface="+mn-lt"/>
        </a:defRPr>
      </a:lvl4pPr>
      <a:lvl5pPr marL="1916113" indent="-304800" algn="l" defTabSz="939800" rtl="0" eaLnBrk="0" fontAlgn="base" hangingPunct="0">
        <a:spcBef>
          <a:spcPct val="25000"/>
        </a:spcBef>
        <a:spcAft>
          <a:spcPct val="0"/>
        </a:spcAft>
        <a:buSzPct val="90000"/>
        <a:buChar char="¯"/>
        <a:defRPr sz="1900">
          <a:solidFill>
            <a:srgbClr val="000000"/>
          </a:solidFill>
          <a:latin typeface="+mn-lt"/>
        </a:defRPr>
      </a:lvl5pPr>
      <a:lvl6pPr marL="2373313" indent="-304800" algn="l" defTabSz="939800" rtl="0" eaLnBrk="0" fontAlgn="base" hangingPunct="0">
        <a:spcBef>
          <a:spcPct val="25000"/>
        </a:spcBef>
        <a:spcAft>
          <a:spcPct val="0"/>
        </a:spcAft>
        <a:buSzPct val="90000"/>
        <a:buChar char="¯"/>
        <a:defRPr sz="1900">
          <a:solidFill>
            <a:srgbClr val="000000"/>
          </a:solidFill>
          <a:latin typeface="+mn-lt"/>
        </a:defRPr>
      </a:lvl6pPr>
      <a:lvl7pPr marL="2830513" indent="-304800" algn="l" defTabSz="939800" rtl="0" eaLnBrk="0" fontAlgn="base" hangingPunct="0">
        <a:spcBef>
          <a:spcPct val="25000"/>
        </a:spcBef>
        <a:spcAft>
          <a:spcPct val="0"/>
        </a:spcAft>
        <a:buSzPct val="90000"/>
        <a:buChar char="¯"/>
        <a:defRPr sz="1900">
          <a:solidFill>
            <a:srgbClr val="000000"/>
          </a:solidFill>
          <a:latin typeface="+mn-lt"/>
        </a:defRPr>
      </a:lvl7pPr>
      <a:lvl8pPr marL="3287713" indent="-304800" algn="l" defTabSz="939800" rtl="0" eaLnBrk="0" fontAlgn="base" hangingPunct="0">
        <a:spcBef>
          <a:spcPct val="25000"/>
        </a:spcBef>
        <a:spcAft>
          <a:spcPct val="0"/>
        </a:spcAft>
        <a:buSzPct val="90000"/>
        <a:buChar char="¯"/>
        <a:defRPr sz="1900">
          <a:solidFill>
            <a:srgbClr val="000000"/>
          </a:solidFill>
          <a:latin typeface="+mn-lt"/>
        </a:defRPr>
      </a:lvl8pPr>
      <a:lvl9pPr marL="3744913" indent="-304800" algn="l" defTabSz="939800" rtl="0" eaLnBrk="0" fontAlgn="base" hangingPunct="0">
        <a:spcBef>
          <a:spcPct val="25000"/>
        </a:spcBef>
        <a:spcAft>
          <a:spcPct val="0"/>
        </a:spcAft>
        <a:buSzPct val="90000"/>
        <a:buChar char="¯"/>
        <a:defRPr sz="19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pxhere.com/en/photo/1534445" TargetMode="External"/><Relationship Id="rId3" Type="http://schemas.openxmlformats.org/officeDocument/2006/relationships/image" Target="../media/image5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MV_Bridgeton" TargetMode="External"/><Relationship Id="rId11" Type="http://schemas.openxmlformats.org/officeDocument/2006/relationships/hyperlink" Target="http://pngimg.com/download/21299" TargetMode="External"/><Relationship Id="rId5" Type="http://schemas.openxmlformats.org/officeDocument/2006/relationships/image" Target="../media/image6.jpeg"/><Relationship Id="rId10" Type="http://schemas.openxmlformats.org/officeDocument/2006/relationships/image" Target="../media/image9.png"/><Relationship Id="rId4" Type="http://schemas.openxmlformats.org/officeDocument/2006/relationships/hyperlink" Target="https://www.wallpaperflare.com/red-and-black-ship-oil-tanker-vehicle-sea-water-nautical-vessel-wallpaper-pekns" TargetMode="External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pxhere.com/en/photo/1534445" TargetMode="External"/><Relationship Id="rId3" Type="http://schemas.openxmlformats.org/officeDocument/2006/relationships/image" Target="../media/image5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MV_Bridgeton" TargetMode="External"/><Relationship Id="rId11" Type="http://schemas.openxmlformats.org/officeDocument/2006/relationships/hyperlink" Target="http://pngimg.com/download/21299" TargetMode="External"/><Relationship Id="rId5" Type="http://schemas.openxmlformats.org/officeDocument/2006/relationships/image" Target="../media/image6.jpeg"/><Relationship Id="rId10" Type="http://schemas.openxmlformats.org/officeDocument/2006/relationships/image" Target="../media/image9.png"/><Relationship Id="rId4" Type="http://schemas.openxmlformats.org/officeDocument/2006/relationships/hyperlink" Target="https://www.wallpaperflare.com/red-and-black-ship-oil-tanker-vehicle-sea-water-nautical-vessel-wallpaper-pekns" TargetMode="External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learlynx.com/" TargetMode="Externa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NameAndLocation"/>
          <p:cNvSpPr txBox="1">
            <a:spLocks noChangeArrowheads="1"/>
          </p:cNvSpPr>
          <p:nvPr/>
        </p:nvSpPr>
        <p:spPr bwMode="auto">
          <a:xfrm>
            <a:off x="914400" y="5181600"/>
            <a:ext cx="489431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86400" rIns="85405" bIns="42702"/>
          <a:lstStyle>
            <a:lvl1pPr defTabSz="854075">
              <a:defRPr sz="2400">
                <a:solidFill>
                  <a:schemeClr val="tx1"/>
                </a:solidFill>
                <a:latin typeface="Arial" charset="0"/>
              </a:defRPr>
            </a:lvl1pPr>
            <a:lvl2pPr marL="427038" defTabSz="854075">
              <a:defRPr sz="2400">
                <a:solidFill>
                  <a:schemeClr val="tx1"/>
                </a:solidFill>
                <a:latin typeface="Arial" charset="0"/>
              </a:defRPr>
            </a:lvl2pPr>
            <a:lvl3pPr marL="854075" defTabSz="854075">
              <a:defRPr sz="2400">
                <a:solidFill>
                  <a:schemeClr val="tx1"/>
                </a:solidFill>
                <a:latin typeface="Arial" charset="0"/>
              </a:defRPr>
            </a:lvl3pPr>
            <a:lvl4pPr marL="1281113" defTabSz="854075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08150" defTabSz="854075">
              <a:defRPr sz="2400">
                <a:solidFill>
                  <a:schemeClr val="tx1"/>
                </a:solidFill>
                <a:latin typeface="Arial" charset="0"/>
              </a:defRPr>
            </a:lvl5pPr>
            <a:lvl6pPr marL="21653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6225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0797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5369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sz="1600" dirty="0">
              <a:latin typeface="Arial Black" pitchFamily="34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ctrTitle"/>
          </p:nvPr>
        </p:nvSpPr>
        <p:spPr>
          <a:xfrm>
            <a:off x="895130" y="2852936"/>
            <a:ext cx="8362950" cy="1420812"/>
          </a:xfrm>
        </p:spPr>
        <p:txBody>
          <a:bodyPr/>
          <a:lstStyle/>
          <a:p>
            <a:r>
              <a:rPr lang="en-US" altLang="en-US" sz="2800" dirty="0"/>
              <a:t>		</a:t>
            </a:r>
            <a:br>
              <a:rPr lang="en-US" altLang="en-US" sz="2800" dirty="0"/>
            </a:br>
            <a:r>
              <a:rPr lang="en-US" altLang="en-US" sz="2800" dirty="0"/>
              <a:t>Penfield Overview</a:t>
            </a:r>
            <a:br>
              <a:rPr lang="en-US" altLang="en-US" sz="2800" dirty="0"/>
            </a:br>
            <a:endParaRPr lang="en-US" altLang="en-US" sz="2000" i="1" dirty="0">
              <a:latin typeface="+mn-lt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95130" y="2209800"/>
            <a:ext cx="3338512" cy="414338"/>
          </a:xfrm>
        </p:spPr>
        <p:txBody>
          <a:bodyPr/>
          <a:lstStyle/>
          <a:p>
            <a:r>
              <a:rPr lang="en-US" altLang="en-US" dirty="0"/>
              <a:t>November 17, 2020</a:t>
            </a:r>
          </a:p>
        </p:txBody>
      </p:sp>
      <p:sp>
        <p:nvSpPr>
          <p:cNvPr id="5" name="NameAndLocation"/>
          <p:cNvSpPr txBox="1">
            <a:spLocks noChangeArrowheads="1"/>
          </p:cNvSpPr>
          <p:nvPr/>
        </p:nvSpPr>
        <p:spPr bwMode="auto">
          <a:xfrm>
            <a:off x="895130" y="5181600"/>
            <a:ext cx="6910536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86400" rIns="85405" bIns="42702"/>
          <a:lstStyle>
            <a:lvl1pPr defTabSz="854075">
              <a:defRPr sz="2400">
                <a:solidFill>
                  <a:schemeClr val="tx1"/>
                </a:solidFill>
                <a:latin typeface="Arial" charset="0"/>
              </a:defRPr>
            </a:lvl1pPr>
            <a:lvl2pPr marL="427038" defTabSz="854075">
              <a:defRPr sz="2400">
                <a:solidFill>
                  <a:schemeClr val="tx1"/>
                </a:solidFill>
                <a:latin typeface="Arial" charset="0"/>
              </a:defRPr>
            </a:lvl2pPr>
            <a:lvl3pPr marL="854075" defTabSz="854075">
              <a:defRPr sz="2400">
                <a:solidFill>
                  <a:schemeClr val="tx1"/>
                </a:solidFill>
                <a:latin typeface="Arial" charset="0"/>
              </a:defRPr>
            </a:lvl3pPr>
            <a:lvl4pPr marL="1281113" defTabSz="854075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08150" defTabSz="854075">
              <a:defRPr sz="2400">
                <a:solidFill>
                  <a:schemeClr val="tx1"/>
                </a:solidFill>
                <a:latin typeface="Arial" charset="0"/>
              </a:defRPr>
            </a:lvl5pPr>
            <a:lvl6pPr marL="21653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6225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0797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5369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dirty="0">
                <a:latin typeface="Arial Black" pitchFamily="34" charset="0"/>
              </a:rPr>
              <a:t>Joe Gaudiano – Fleet Manger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dirty="0">
                <a:latin typeface="Arial Black" pitchFamily="34" charset="0"/>
              </a:rPr>
              <a:t>Penfield Marine LLC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sz="1600" dirty="0">
              <a:latin typeface="+mn-lt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sz="16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780217"/>
      </p:ext>
    </p:extLst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152" y="908720"/>
            <a:ext cx="8208912" cy="4608512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endParaRPr lang="en-US" sz="1200" i="1" u="sng" dirty="0"/>
          </a:p>
          <a:p>
            <a:pPr marL="0" indent="0">
              <a:spcBef>
                <a:spcPts val="600"/>
              </a:spcBef>
              <a:buNone/>
            </a:pPr>
            <a:r>
              <a:rPr lang="en-US" sz="1200" i="1" dirty="0"/>
              <a:t>- Hull cleaning can significantly reduce bunker consumption (below example is 12.5% or 4 mt per day)</a:t>
            </a:r>
            <a:endParaRPr lang="en-US" sz="12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200" dirty="0"/>
          </a:p>
          <a:p>
            <a:pPr marL="0" indent="0">
              <a:spcBef>
                <a:spcPts val="600"/>
              </a:spcBef>
              <a:buNone/>
            </a:pPr>
            <a:endParaRPr lang="en-US" sz="10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912813" y="260648"/>
            <a:ext cx="8301037" cy="762000"/>
          </a:xfrm>
        </p:spPr>
        <p:txBody>
          <a:bodyPr/>
          <a:lstStyle/>
          <a:p>
            <a:r>
              <a:rPr lang="en-US" sz="2000" dirty="0"/>
              <a:t>Penfield </a:t>
            </a:r>
            <a:br>
              <a:rPr lang="en-US" sz="2000" b="1" dirty="0"/>
            </a:br>
            <a:r>
              <a:rPr lang="en-US" sz="1600" dirty="0">
                <a:latin typeface="Arial" charset="0"/>
              </a:rPr>
              <a:t>Hull cleaning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2A3BDB-39C6-4520-8DFA-2D72F614DE5A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D2C3C4-E000-47B7-958C-7E240799DE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8551" y="2492896"/>
            <a:ext cx="4856845" cy="295351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F78310C-0483-44C4-B084-E4F49795DB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234" y="1924317"/>
            <a:ext cx="3371850" cy="2057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DA223A3-3C28-4749-89E9-DA456B45D0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0571" y="4015483"/>
            <a:ext cx="3305175" cy="20859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C64954B-3B1A-4B7C-8BB7-34DEC9A66648}"/>
              </a:ext>
            </a:extLst>
          </p:cNvPr>
          <p:cNvSpPr txBox="1"/>
          <p:nvPr/>
        </p:nvSpPr>
        <p:spPr>
          <a:xfrm>
            <a:off x="768152" y="6237312"/>
            <a:ext cx="79928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( 1) fuel consumption graph taken from </a:t>
            </a:r>
            <a:r>
              <a:rPr lang="en-US" sz="800" dirty="0" err="1"/>
              <a:t>storngeo’s</a:t>
            </a:r>
            <a:r>
              <a:rPr lang="en-US" sz="800" dirty="0"/>
              <a:t> website</a:t>
            </a:r>
          </a:p>
        </p:txBody>
      </p:sp>
    </p:spTree>
    <p:extLst>
      <p:ext uri="{BB962C8B-B14F-4D97-AF65-F5344CB8AC3E}">
        <p14:creationId xmlns:p14="http://schemas.microsoft.com/office/powerpoint/2010/main" val="2019473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152" y="908720"/>
            <a:ext cx="8208912" cy="7200800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endParaRPr lang="en-US" sz="1200" dirty="0"/>
          </a:p>
          <a:p>
            <a:pPr marL="0" indent="0">
              <a:spcBef>
                <a:spcPts val="600"/>
              </a:spcBef>
              <a:buNone/>
            </a:pPr>
            <a:endParaRPr lang="en-US" sz="12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1200" dirty="0"/>
              <a:t>-     Embrace technology and understand where it can increase efficiency</a:t>
            </a:r>
          </a:p>
          <a:p>
            <a:pPr marL="0" indent="0">
              <a:spcBef>
                <a:spcPts val="600"/>
              </a:spcBef>
              <a:buNone/>
            </a:pPr>
            <a:endParaRPr lang="en-US" sz="1200" dirty="0"/>
          </a:p>
          <a:p>
            <a:pPr>
              <a:spcBef>
                <a:spcPts val="600"/>
              </a:spcBef>
              <a:buFontTx/>
              <a:buChar char="-"/>
            </a:pPr>
            <a:r>
              <a:rPr lang="en-US" sz="1200" dirty="0"/>
              <a:t>Always try to converse fuel </a:t>
            </a:r>
          </a:p>
          <a:p>
            <a:pPr marL="0" indent="0">
              <a:spcBef>
                <a:spcPts val="600"/>
              </a:spcBef>
              <a:buNone/>
            </a:pPr>
            <a:endParaRPr lang="en-US" sz="1200" dirty="0"/>
          </a:p>
          <a:p>
            <a:pPr>
              <a:spcBef>
                <a:spcPts val="600"/>
              </a:spcBef>
              <a:buFontTx/>
              <a:buChar char="-"/>
            </a:pPr>
            <a:r>
              <a:rPr lang="en-US" sz="1200" dirty="0"/>
              <a:t>Be aware of abnormal things onboard (are you heating cargo consistently/are auxiliary machines running without a purpose)</a:t>
            </a:r>
          </a:p>
          <a:p>
            <a:pPr marL="0" indent="0">
              <a:spcBef>
                <a:spcPts val="600"/>
              </a:spcBef>
              <a:buNone/>
            </a:pPr>
            <a:endParaRPr lang="en-US" sz="1200" dirty="0"/>
          </a:p>
          <a:p>
            <a:pPr>
              <a:spcBef>
                <a:spcPts val="600"/>
              </a:spcBef>
              <a:buFontTx/>
              <a:buChar char="-"/>
            </a:pPr>
            <a:r>
              <a:rPr lang="en-US" sz="1200" dirty="0"/>
              <a:t>Discuss with service providers and companies' potential savings (reduce RPM if favorable weather, increased consumption with no reason last voyage,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  <a:p>
            <a:pPr>
              <a:spcBef>
                <a:spcPts val="600"/>
              </a:spcBef>
              <a:buFontTx/>
              <a:buChar char="-"/>
            </a:pPr>
            <a:endParaRPr lang="en-US" sz="1200" dirty="0"/>
          </a:p>
          <a:p>
            <a:pPr marL="0" indent="0">
              <a:spcBef>
                <a:spcPts val="600"/>
              </a:spcBef>
              <a:buNone/>
            </a:pPr>
            <a:endParaRPr lang="en-US" sz="10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912813" y="260648"/>
            <a:ext cx="8301037" cy="762000"/>
          </a:xfrm>
        </p:spPr>
        <p:txBody>
          <a:bodyPr/>
          <a:lstStyle/>
          <a:p>
            <a:r>
              <a:rPr lang="en-US" sz="2000" dirty="0"/>
              <a:t>Penfield </a:t>
            </a:r>
            <a:br>
              <a:rPr lang="en-US" sz="2000" b="1" dirty="0"/>
            </a:br>
            <a:r>
              <a:rPr lang="en-US" sz="1600" dirty="0">
                <a:latin typeface="Arial" charset="0"/>
              </a:rPr>
              <a:t>What can you do as an officer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2A3BDB-39C6-4520-8DFA-2D72F614DE5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953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152" y="908720"/>
            <a:ext cx="8208912" cy="7200800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en-US" sz="1200" i="1" u="sng" dirty="0"/>
              <a:t>Company History</a:t>
            </a:r>
          </a:p>
          <a:p>
            <a:pPr marL="0" indent="0">
              <a:spcBef>
                <a:spcPts val="600"/>
              </a:spcBef>
              <a:buNone/>
            </a:pPr>
            <a:endParaRPr lang="en-US" sz="1200" i="1" u="sng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Penfield’s history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What is a pool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How a pools works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Where does a pool spend money to save money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What can you do as ship officers to help drive efficiency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200" dirty="0"/>
          </a:p>
          <a:p>
            <a:pPr marL="0" indent="0">
              <a:spcBef>
                <a:spcPts val="600"/>
              </a:spcBef>
              <a:buNone/>
            </a:pPr>
            <a:endParaRPr lang="en-US" sz="10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912813" y="260648"/>
            <a:ext cx="8301037" cy="762000"/>
          </a:xfrm>
        </p:spPr>
        <p:txBody>
          <a:bodyPr/>
          <a:lstStyle/>
          <a:p>
            <a:r>
              <a:rPr lang="en-US" sz="2000" dirty="0"/>
              <a:t>Penfield </a:t>
            </a:r>
            <a:br>
              <a:rPr lang="en-US" sz="2000" b="1" dirty="0"/>
            </a:br>
            <a:r>
              <a:rPr lang="en-US" sz="1600" dirty="0">
                <a:latin typeface="Arial" charset="0"/>
              </a:rPr>
              <a:t>Company Overview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2A3BDB-39C6-4520-8DFA-2D72F614DE5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060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152" y="908720"/>
            <a:ext cx="8208912" cy="7200800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en-US" sz="1200" i="1" u="sng" dirty="0"/>
              <a:t>Company History</a:t>
            </a:r>
          </a:p>
          <a:p>
            <a:pPr marL="0" indent="0">
              <a:spcBef>
                <a:spcPts val="600"/>
              </a:spcBef>
              <a:buNone/>
            </a:pPr>
            <a:endParaRPr lang="en-US" sz="1200" i="1" u="sng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Headquartered in Southport, Connecticut with offices in Southport, London, and Singapore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2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Commercially manages a fleet of 58 oil tankers ranging across 3 pools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2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Founded in 2012 by Tim Brennan (USMMA) and Eric Haughn (SUNY Maritime)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2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Employs 34 people including 6 Kings Pointers, 5 SUNY Maritime, 1 Maine Maritime, and 1 USCGA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200" dirty="0"/>
          </a:p>
          <a:p>
            <a:pPr marL="0" indent="0">
              <a:spcBef>
                <a:spcPts val="600"/>
              </a:spcBef>
              <a:buNone/>
            </a:pPr>
            <a:endParaRPr lang="en-US" sz="10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912813" y="260648"/>
            <a:ext cx="8301037" cy="762000"/>
          </a:xfrm>
        </p:spPr>
        <p:txBody>
          <a:bodyPr/>
          <a:lstStyle/>
          <a:p>
            <a:r>
              <a:rPr lang="en-US" sz="2000" dirty="0"/>
              <a:t>Penfield </a:t>
            </a:r>
            <a:br>
              <a:rPr lang="en-US" sz="2000" b="1" dirty="0"/>
            </a:br>
            <a:r>
              <a:rPr lang="en-US" sz="1600" dirty="0">
                <a:latin typeface="Arial" charset="0"/>
              </a:rPr>
              <a:t>Company Overview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2A3BDB-39C6-4520-8DFA-2D72F614DE5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07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912813" y="260648"/>
            <a:ext cx="8301037" cy="762000"/>
          </a:xfrm>
        </p:spPr>
        <p:txBody>
          <a:bodyPr/>
          <a:lstStyle/>
          <a:p>
            <a:r>
              <a:rPr lang="en-US" sz="2000" dirty="0"/>
              <a:t>Penfield </a:t>
            </a:r>
            <a:br>
              <a:rPr lang="en-US" sz="2000" b="1" dirty="0"/>
            </a:br>
            <a:r>
              <a:rPr lang="en-US" sz="1600" dirty="0">
                <a:latin typeface="Arial" charset="0"/>
              </a:rPr>
              <a:t>What is a Pool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2A3BDB-39C6-4520-8DFA-2D72F614DE5A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4" name="Picture 13" descr="A large ship in a body of water&#10;&#10;Description automatically generated">
            <a:extLst>
              <a:ext uri="{FF2B5EF4-FFF2-40B4-BE49-F238E27FC236}">
                <a16:creationId xmlns:a16="http://schemas.microsoft.com/office/drawing/2014/main" id="{F8EED0C8-4464-4A02-959F-D57FE7D3CD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92458" y="1412777"/>
            <a:ext cx="1958617" cy="122413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734CEE5-C4A1-4F95-AF14-7E81B7A5290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651510" y="3027042"/>
            <a:ext cx="1953158" cy="156252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05AD50D-86BF-47B1-AA35-00E9085B1BD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651510" y="4979697"/>
            <a:ext cx="1953158" cy="1275237"/>
          </a:xfrm>
          <a:prstGeom prst="rect">
            <a:avLst/>
          </a:prstGeom>
        </p:spPr>
      </p:pic>
      <p:pic>
        <p:nvPicPr>
          <p:cNvPr id="1026" name="Picture 2" descr="Penfield Marine">
            <a:extLst>
              <a:ext uri="{FF2B5EF4-FFF2-40B4-BE49-F238E27FC236}">
                <a16:creationId xmlns:a16="http://schemas.microsoft.com/office/drawing/2014/main" id="{F6F8399B-C81C-4259-84A2-FF2D2FAFFC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421" y="2951055"/>
            <a:ext cx="12477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 descr="A picture containing indoor, cup, table, front&#10;&#10;Description automatically generated">
            <a:extLst>
              <a:ext uri="{FF2B5EF4-FFF2-40B4-BE49-F238E27FC236}">
                <a16:creationId xmlns:a16="http://schemas.microsoft.com/office/drawing/2014/main" id="{A52120CC-098C-46E7-AD05-7ACADF2ABC5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7495686" y="1231648"/>
            <a:ext cx="1813022" cy="1586394"/>
          </a:xfrm>
          <a:prstGeom prst="rect">
            <a:avLst/>
          </a:prstGeom>
        </p:spPr>
      </p:pic>
      <p:pic>
        <p:nvPicPr>
          <p:cNvPr id="23" name="Picture 22" descr="A picture containing indoor, cup, table, front&#10;&#10;Description automatically generated">
            <a:extLst>
              <a:ext uri="{FF2B5EF4-FFF2-40B4-BE49-F238E27FC236}">
                <a16:creationId xmlns:a16="http://schemas.microsoft.com/office/drawing/2014/main" id="{1D180C88-C801-49BC-B674-F7BBF81E7E1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7467784" y="3027042"/>
            <a:ext cx="1813022" cy="1586394"/>
          </a:xfrm>
          <a:prstGeom prst="rect">
            <a:avLst/>
          </a:prstGeom>
        </p:spPr>
      </p:pic>
      <p:pic>
        <p:nvPicPr>
          <p:cNvPr id="24" name="Picture 23" descr="A picture containing indoor, cup, table, front&#10;&#10;Description automatically generated">
            <a:extLst>
              <a:ext uri="{FF2B5EF4-FFF2-40B4-BE49-F238E27FC236}">
                <a16:creationId xmlns:a16="http://schemas.microsoft.com/office/drawing/2014/main" id="{9043FB39-FDCF-4B91-B1E8-A3BECDE341D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7495686" y="5031436"/>
            <a:ext cx="1813022" cy="1586394"/>
          </a:xfrm>
          <a:prstGeom prst="rect">
            <a:avLst/>
          </a:prstGeom>
        </p:spPr>
      </p:pic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F2ABB15-81AC-4D42-9CD1-2597805759B9}"/>
              </a:ext>
            </a:extLst>
          </p:cNvPr>
          <p:cNvCxnSpPr>
            <a:stCxn id="19" idx="3"/>
            <a:endCxn id="1026" idx="1"/>
          </p:cNvCxnSpPr>
          <p:nvPr/>
        </p:nvCxnSpPr>
        <p:spPr bwMode="auto">
          <a:xfrm flipV="1">
            <a:off x="2604668" y="3808305"/>
            <a:ext cx="2009753" cy="180901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735FA51-FE7C-4933-86F8-6266CD985BAD}"/>
              </a:ext>
            </a:extLst>
          </p:cNvPr>
          <p:cNvCxnSpPr>
            <a:cxnSpLocks/>
            <a:stCxn id="14" idx="3"/>
            <a:endCxn id="1026" idx="1"/>
          </p:cNvCxnSpPr>
          <p:nvPr/>
        </p:nvCxnSpPr>
        <p:spPr bwMode="auto">
          <a:xfrm>
            <a:off x="2651075" y="2024845"/>
            <a:ext cx="1963346" cy="178346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A41CF1B-88F0-4B3F-AD92-9C6A7E4FA7E9}"/>
              </a:ext>
            </a:extLst>
          </p:cNvPr>
          <p:cNvCxnSpPr>
            <a:cxnSpLocks/>
            <a:stCxn id="16" idx="3"/>
            <a:endCxn id="1026" idx="1"/>
          </p:cNvCxnSpPr>
          <p:nvPr/>
        </p:nvCxnSpPr>
        <p:spPr bwMode="auto">
          <a:xfrm>
            <a:off x="2604668" y="3808305"/>
            <a:ext cx="2009753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8D2B3EF-5E5D-4F9A-BD6C-1F91F942418A}"/>
              </a:ext>
            </a:extLst>
          </p:cNvPr>
          <p:cNvCxnSpPr>
            <a:cxnSpLocks/>
            <a:stCxn id="1026" idx="3"/>
            <a:endCxn id="21" idx="1"/>
          </p:cNvCxnSpPr>
          <p:nvPr/>
        </p:nvCxnSpPr>
        <p:spPr bwMode="auto">
          <a:xfrm flipV="1">
            <a:off x="5862196" y="2024845"/>
            <a:ext cx="1633490" cy="178346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F228E1A7-1524-4337-A8FE-19D281707A85}"/>
              </a:ext>
            </a:extLst>
          </p:cNvPr>
          <p:cNvCxnSpPr>
            <a:cxnSpLocks/>
            <a:stCxn id="1026" idx="3"/>
            <a:endCxn id="23" idx="1"/>
          </p:cNvCxnSpPr>
          <p:nvPr/>
        </p:nvCxnSpPr>
        <p:spPr bwMode="auto">
          <a:xfrm>
            <a:off x="5862196" y="3808305"/>
            <a:ext cx="1605588" cy="1193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EF205A47-57D3-4E59-921C-35591F9CF327}"/>
              </a:ext>
            </a:extLst>
          </p:cNvPr>
          <p:cNvCxnSpPr>
            <a:cxnSpLocks/>
            <a:stCxn id="1026" idx="3"/>
            <a:endCxn id="24" idx="1"/>
          </p:cNvCxnSpPr>
          <p:nvPr/>
        </p:nvCxnSpPr>
        <p:spPr bwMode="auto">
          <a:xfrm>
            <a:off x="5862196" y="3808305"/>
            <a:ext cx="1633490" cy="201632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E6E3EC20-5BE4-4D5E-8793-8D4116007205}"/>
              </a:ext>
            </a:extLst>
          </p:cNvPr>
          <p:cNvSpPr/>
          <p:nvPr/>
        </p:nvSpPr>
        <p:spPr bwMode="auto">
          <a:xfrm>
            <a:off x="480120" y="1231648"/>
            <a:ext cx="2448272" cy="52936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99A1395B-A1FB-4BDB-A930-74AF0486B188}"/>
              </a:ext>
            </a:extLst>
          </p:cNvPr>
          <p:cNvSpPr/>
          <p:nvPr/>
        </p:nvSpPr>
        <p:spPr bwMode="auto">
          <a:xfrm>
            <a:off x="7057471" y="1284243"/>
            <a:ext cx="2448272" cy="52936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19E6ED5-0F24-48FD-A045-C0B3230F5F1C}"/>
              </a:ext>
            </a:extLst>
          </p:cNvPr>
          <p:cNvSpPr txBox="1"/>
          <p:nvPr/>
        </p:nvSpPr>
        <p:spPr>
          <a:xfrm>
            <a:off x="780052" y="927594"/>
            <a:ext cx="2246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Ship owners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256DD2C-1BBE-4D27-9786-CAC864978E94}"/>
              </a:ext>
            </a:extLst>
          </p:cNvPr>
          <p:cNvSpPr txBox="1"/>
          <p:nvPr/>
        </p:nvSpPr>
        <p:spPr>
          <a:xfrm>
            <a:off x="7467784" y="927093"/>
            <a:ext cx="2246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Oil Majors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02E96AE-2745-4DF7-B1D1-59909E8E2F8A}"/>
              </a:ext>
            </a:extLst>
          </p:cNvPr>
          <p:cNvSpPr txBox="1"/>
          <p:nvPr/>
        </p:nvSpPr>
        <p:spPr>
          <a:xfrm>
            <a:off x="3648472" y="1763250"/>
            <a:ext cx="31316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Marketing firm for individual ship owners</a:t>
            </a:r>
          </a:p>
        </p:txBody>
      </p:sp>
    </p:spTree>
    <p:extLst>
      <p:ext uri="{BB962C8B-B14F-4D97-AF65-F5344CB8AC3E}">
        <p14:creationId xmlns:p14="http://schemas.microsoft.com/office/powerpoint/2010/main" val="1068027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912813" y="260648"/>
            <a:ext cx="8301037" cy="762000"/>
          </a:xfrm>
        </p:spPr>
        <p:txBody>
          <a:bodyPr/>
          <a:lstStyle/>
          <a:p>
            <a:r>
              <a:rPr lang="en-US" sz="2000" dirty="0"/>
              <a:t>Penfield </a:t>
            </a:r>
            <a:br>
              <a:rPr lang="en-US" sz="2000" b="1" dirty="0"/>
            </a:br>
            <a:r>
              <a:rPr lang="en-US" sz="1600" dirty="0">
                <a:latin typeface="Arial" charset="0"/>
              </a:rPr>
              <a:t>What is a Pool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2A3BDB-39C6-4520-8DFA-2D72F614DE5A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4" name="Picture 13" descr="A large ship in a body of water&#10;&#10;Description automatically generated">
            <a:extLst>
              <a:ext uri="{FF2B5EF4-FFF2-40B4-BE49-F238E27FC236}">
                <a16:creationId xmlns:a16="http://schemas.microsoft.com/office/drawing/2014/main" id="{F8EED0C8-4464-4A02-959F-D57FE7D3CD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92458" y="1412777"/>
            <a:ext cx="1958617" cy="122413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734CEE5-C4A1-4F95-AF14-7E81B7A5290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651510" y="3027042"/>
            <a:ext cx="1953158" cy="156252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05AD50D-86BF-47B1-AA35-00E9085B1BD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651510" y="4979697"/>
            <a:ext cx="1953158" cy="1275237"/>
          </a:xfrm>
          <a:prstGeom prst="rect">
            <a:avLst/>
          </a:prstGeom>
        </p:spPr>
      </p:pic>
      <p:pic>
        <p:nvPicPr>
          <p:cNvPr id="1026" name="Picture 2" descr="Penfield Marine">
            <a:extLst>
              <a:ext uri="{FF2B5EF4-FFF2-40B4-BE49-F238E27FC236}">
                <a16:creationId xmlns:a16="http://schemas.microsoft.com/office/drawing/2014/main" id="{F6F8399B-C81C-4259-84A2-FF2D2FAFFC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421" y="2951055"/>
            <a:ext cx="12477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 descr="A picture containing indoor, cup, table, front&#10;&#10;Description automatically generated">
            <a:extLst>
              <a:ext uri="{FF2B5EF4-FFF2-40B4-BE49-F238E27FC236}">
                <a16:creationId xmlns:a16="http://schemas.microsoft.com/office/drawing/2014/main" id="{A52120CC-098C-46E7-AD05-7ACADF2ABC5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7495686" y="1231648"/>
            <a:ext cx="1813022" cy="1586394"/>
          </a:xfrm>
          <a:prstGeom prst="rect">
            <a:avLst/>
          </a:prstGeom>
        </p:spPr>
      </p:pic>
      <p:pic>
        <p:nvPicPr>
          <p:cNvPr id="23" name="Picture 22" descr="A picture containing indoor, cup, table, front&#10;&#10;Description automatically generated">
            <a:extLst>
              <a:ext uri="{FF2B5EF4-FFF2-40B4-BE49-F238E27FC236}">
                <a16:creationId xmlns:a16="http://schemas.microsoft.com/office/drawing/2014/main" id="{1D180C88-C801-49BC-B674-F7BBF81E7E1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7467784" y="3027042"/>
            <a:ext cx="1813022" cy="1586394"/>
          </a:xfrm>
          <a:prstGeom prst="rect">
            <a:avLst/>
          </a:prstGeom>
        </p:spPr>
      </p:pic>
      <p:pic>
        <p:nvPicPr>
          <p:cNvPr id="24" name="Picture 23" descr="A picture containing indoor, cup, table, front&#10;&#10;Description automatically generated">
            <a:extLst>
              <a:ext uri="{FF2B5EF4-FFF2-40B4-BE49-F238E27FC236}">
                <a16:creationId xmlns:a16="http://schemas.microsoft.com/office/drawing/2014/main" id="{9043FB39-FDCF-4B91-B1E8-A3BECDE341D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7495686" y="5031436"/>
            <a:ext cx="1813022" cy="1586394"/>
          </a:xfrm>
          <a:prstGeom prst="rect">
            <a:avLst/>
          </a:prstGeom>
        </p:spPr>
      </p:pic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F2ABB15-81AC-4D42-9CD1-2597805759B9}"/>
              </a:ext>
            </a:extLst>
          </p:cNvPr>
          <p:cNvCxnSpPr>
            <a:cxnSpLocks/>
            <a:stCxn id="1026" idx="1"/>
            <a:endCxn id="19" idx="3"/>
          </p:cNvCxnSpPr>
          <p:nvPr/>
        </p:nvCxnSpPr>
        <p:spPr bwMode="auto">
          <a:xfrm flipH="1">
            <a:off x="2604668" y="3808305"/>
            <a:ext cx="2009753" cy="180901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735FA51-FE7C-4933-86F8-6266CD985BAD}"/>
              </a:ext>
            </a:extLst>
          </p:cNvPr>
          <p:cNvCxnSpPr>
            <a:cxnSpLocks/>
            <a:stCxn id="1026" idx="1"/>
            <a:endCxn id="14" idx="3"/>
          </p:cNvCxnSpPr>
          <p:nvPr/>
        </p:nvCxnSpPr>
        <p:spPr bwMode="auto">
          <a:xfrm flipH="1" flipV="1">
            <a:off x="2651075" y="2024845"/>
            <a:ext cx="1963346" cy="178346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A41CF1B-88F0-4B3F-AD92-9C6A7E4FA7E9}"/>
              </a:ext>
            </a:extLst>
          </p:cNvPr>
          <p:cNvCxnSpPr>
            <a:cxnSpLocks/>
            <a:stCxn id="1026" idx="1"/>
            <a:endCxn id="16" idx="3"/>
          </p:cNvCxnSpPr>
          <p:nvPr/>
        </p:nvCxnSpPr>
        <p:spPr bwMode="auto">
          <a:xfrm flipH="1">
            <a:off x="2604668" y="3808305"/>
            <a:ext cx="2009753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8D2B3EF-5E5D-4F9A-BD6C-1F91F942418A}"/>
              </a:ext>
            </a:extLst>
          </p:cNvPr>
          <p:cNvCxnSpPr>
            <a:cxnSpLocks/>
            <a:stCxn id="21" idx="1"/>
            <a:endCxn id="1026" idx="3"/>
          </p:cNvCxnSpPr>
          <p:nvPr/>
        </p:nvCxnSpPr>
        <p:spPr bwMode="auto">
          <a:xfrm flipH="1">
            <a:off x="5862196" y="2024845"/>
            <a:ext cx="1633490" cy="178346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F228E1A7-1524-4337-A8FE-19D281707A85}"/>
              </a:ext>
            </a:extLst>
          </p:cNvPr>
          <p:cNvCxnSpPr>
            <a:cxnSpLocks/>
            <a:stCxn id="23" idx="1"/>
          </p:cNvCxnSpPr>
          <p:nvPr/>
        </p:nvCxnSpPr>
        <p:spPr bwMode="auto">
          <a:xfrm flipH="1" flipV="1">
            <a:off x="5862196" y="3808305"/>
            <a:ext cx="1605588" cy="1193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EF205A47-57D3-4E59-921C-35591F9CF327}"/>
              </a:ext>
            </a:extLst>
          </p:cNvPr>
          <p:cNvCxnSpPr>
            <a:cxnSpLocks/>
            <a:stCxn id="24" idx="1"/>
            <a:endCxn id="1026" idx="3"/>
          </p:cNvCxnSpPr>
          <p:nvPr/>
        </p:nvCxnSpPr>
        <p:spPr bwMode="auto">
          <a:xfrm flipH="1" flipV="1">
            <a:off x="5862196" y="3808305"/>
            <a:ext cx="1633490" cy="201632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E6E3EC20-5BE4-4D5E-8793-8D4116007205}"/>
              </a:ext>
            </a:extLst>
          </p:cNvPr>
          <p:cNvSpPr/>
          <p:nvPr/>
        </p:nvSpPr>
        <p:spPr bwMode="auto">
          <a:xfrm>
            <a:off x="480120" y="1231648"/>
            <a:ext cx="2448272" cy="52936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99A1395B-A1FB-4BDB-A930-74AF0486B188}"/>
              </a:ext>
            </a:extLst>
          </p:cNvPr>
          <p:cNvSpPr/>
          <p:nvPr/>
        </p:nvSpPr>
        <p:spPr bwMode="auto">
          <a:xfrm>
            <a:off x="7057471" y="1284243"/>
            <a:ext cx="2448272" cy="52936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19E6ED5-0F24-48FD-A045-C0B3230F5F1C}"/>
              </a:ext>
            </a:extLst>
          </p:cNvPr>
          <p:cNvSpPr txBox="1"/>
          <p:nvPr/>
        </p:nvSpPr>
        <p:spPr>
          <a:xfrm>
            <a:off x="780052" y="927594"/>
            <a:ext cx="2246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Ship owners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256DD2C-1BBE-4D27-9786-CAC864978E94}"/>
              </a:ext>
            </a:extLst>
          </p:cNvPr>
          <p:cNvSpPr txBox="1"/>
          <p:nvPr/>
        </p:nvSpPr>
        <p:spPr>
          <a:xfrm>
            <a:off x="7467784" y="927093"/>
            <a:ext cx="2246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Oil Majors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CB48352-2A21-408F-B699-58C03548B283}"/>
              </a:ext>
            </a:extLst>
          </p:cNvPr>
          <p:cNvSpPr txBox="1"/>
          <p:nvPr/>
        </p:nvSpPr>
        <p:spPr>
          <a:xfrm>
            <a:off x="4800305" y="2249902"/>
            <a:ext cx="237084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Money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E3A984-1A4B-477F-9F22-8F9D24B8C701}"/>
              </a:ext>
            </a:extLst>
          </p:cNvPr>
          <p:cNvSpPr txBox="1"/>
          <p:nvPr/>
        </p:nvSpPr>
        <p:spPr>
          <a:xfrm>
            <a:off x="3644768" y="5028959"/>
            <a:ext cx="325762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Ships are ranked and paid</a:t>
            </a:r>
          </a:p>
          <a:p>
            <a:r>
              <a:rPr lang="en-US" dirty="0"/>
              <a:t> on their performance over </a:t>
            </a:r>
          </a:p>
          <a:p>
            <a:r>
              <a:rPr lang="en-US" dirty="0"/>
              <a:t>the month via the ‘Pool </a:t>
            </a:r>
          </a:p>
          <a:p>
            <a:r>
              <a:rPr lang="en-US" dirty="0"/>
              <a:t>Formula’</a:t>
            </a:r>
          </a:p>
        </p:txBody>
      </p:sp>
    </p:spTree>
    <p:extLst>
      <p:ext uri="{BB962C8B-B14F-4D97-AF65-F5344CB8AC3E}">
        <p14:creationId xmlns:p14="http://schemas.microsoft.com/office/powerpoint/2010/main" val="1165138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152" y="908720"/>
            <a:ext cx="8208912" cy="504056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200" dirty="0"/>
          </a:p>
          <a:p>
            <a:pPr marL="0" indent="0">
              <a:spcBef>
                <a:spcPts val="600"/>
              </a:spcBef>
              <a:buNone/>
            </a:pPr>
            <a:endParaRPr lang="en-US" sz="10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912813" y="260648"/>
            <a:ext cx="8301037" cy="762000"/>
          </a:xfrm>
        </p:spPr>
        <p:txBody>
          <a:bodyPr/>
          <a:lstStyle/>
          <a:p>
            <a:r>
              <a:rPr lang="en-US" sz="2000" dirty="0"/>
              <a:t>Penfield </a:t>
            </a:r>
            <a:br>
              <a:rPr lang="en-US" sz="2000" b="1" dirty="0"/>
            </a:br>
            <a:r>
              <a:rPr lang="en-US" sz="1600" dirty="0">
                <a:latin typeface="Arial" charset="0"/>
              </a:rPr>
              <a:t>Traditional ownership vs. a Pool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2A3BDB-39C6-4520-8DFA-2D72F614DE5A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F551A2C-7402-4CE1-8234-A0E4A6960250}"/>
              </a:ext>
            </a:extLst>
          </p:cNvPr>
          <p:cNvCxnSpPr>
            <a:stCxn id="17" idx="1"/>
            <a:endCxn id="17" idx="3"/>
          </p:cNvCxnSpPr>
          <p:nvPr/>
        </p:nvCxnSpPr>
        <p:spPr bwMode="auto">
          <a:xfrm>
            <a:off x="1488232" y="1912438"/>
            <a:ext cx="2808312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3AD6CCB-EAA2-4698-9747-1881E1DA05D9}"/>
              </a:ext>
            </a:extLst>
          </p:cNvPr>
          <p:cNvCxnSpPr>
            <a:cxnSpLocks/>
          </p:cNvCxnSpPr>
          <p:nvPr/>
        </p:nvCxnSpPr>
        <p:spPr bwMode="auto">
          <a:xfrm>
            <a:off x="1488232" y="3472585"/>
            <a:ext cx="2808313" cy="0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69555C8-E4CC-4400-8323-A33B012CAA0C}"/>
              </a:ext>
            </a:extLst>
          </p:cNvPr>
          <p:cNvSpPr/>
          <p:nvPr/>
        </p:nvSpPr>
        <p:spPr bwMode="auto">
          <a:xfrm>
            <a:off x="1608062" y="1417947"/>
            <a:ext cx="2688482" cy="1028211"/>
          </a:xfrm>
          <a:custGeom>
            <a:avLst/>
            <a:gdLst>
              <a:gd name="connsiteX0" fmla="*/ 59566 w 7205786"/>
              <a:gd name="connsiteY0" fmla="*/ 978141 h 1970545"/>
              <a:gd name="connsiteX1" fmla="*/ 87846 w 7205786"/>
              <a:gd name="connsiteY1" fmla="*/ 1430627 h 1970545"/>
              <a:gd name="connsiteX2" fmla="*/ 898551 w 7205786"/>
              <a:gd name="connsiteY2" fmla="*/ 1487188 h 1970545"/>
              <a:gd name="connsiteX3" fmla="*/ 1200209 w 7205786"/>
              <a:gd name="connsiteY3" fmla="*/ 374825 h 1970545"/>
              <a:gd name="connsiteX4" fmla="*/ 2444547 w 7205786"/>
              <a:gd name="connsiteY4" fmla="*/ 242850 h 1970545"/>
              <a:gd name="connsiteX5" fmla="*/ 2633083 w 7205786"/>
              <a:gd name="connsiteY5" fmla="*/ 1619163 h 1970545"/>
              <a:gd name="connsiteX6" fmla="*/ 4037677 w 7205786"/>
              <a:gd name="connsiteY6" fmla="*/ 1713431 h 1970545"/>
              <a:gd name="connsiteX7" fmla="*/ 4226213 w 7205786"/>
              <a:gd name="connsiteY7" fmla="*/ 299411 h 1970545"/>
              <a:gd name="connsiteX8" fmla="*/ 5310296 w 7205786"/>
              <a:gd name="connsiteY8" fmla="*/ 120302 h 1970545"/>
              <a:gd name="connsiteX9" fmla="*/ 5470551 w 7205786"/>
              <a:gd name="connsiteY9" fmla="*/ 1751139 h 1970545"/>
              <a:gd name="connsiteX10" fmla="*/ 7025974 w 7205786"/>
              <a:gd name="connsiteY10" fmla="*/ 1873687 h 1970545"/>
              <a:gd name="connsiteX11" fmla="*/ 7195657 w 7205786"/>
              <a:gd name="connsiteY11" fmla="*/ 996994 h 1970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205786" h="1970545">
                <a:moveTo>
                  <a:pt x="59566" y="978141"/>
                </a:moveTo>
                <a:cubicBezTo>
                  <a:pt x="3790" y="1161963"/>
                  <a:pt x="-51985" y="1345786"/>
                  <a:pt x="87846" y="1430627"/>
                </a:cubicBezTo>
                <a:cubicBezTo>
                  <a:pt x="227677" y="1515468"/>
                  <a:pt x="713157" y="1663155"/>
                  <a:pt x="898551" y="1487188"/>
                </a:cubicBezTo>
                <a:cubicBezTo>
                  <a:pt x="1083945" y="1311221"/>
                  <a:pt x="942543" y="582215"/>
                  <a:pt x="1200209" y="374825"/>
                </a:cubicBezTo>
                <a:cubicBezTo>
                  <a:pt x="1457875" y="167435"/>
                  <a:pt x="2205735" y="35460"/>
                  <a:pt x="2444547" y="242850"/>
                </a:cubicBezTo>
                <a:cubicBezTo>
                  <a:pt x="2683359" y="450240"/>
                  <a:pt x="2367561" y="1374066"/>
                  <a:pt x="2633083" y="1619163"/>
                </a:cubicBezTo>
                <a:cubicBezTo>
                  <a:pt x="2898605" y="1864260"/>
                  <a:pt x="3772155" y="1933390"/>
                  <a:pt x="4037677" y="1713431"/>
                </a:cubicBezTo>
                <a:cubicBezTo>
                  <a:pt x="4303199" y="1493472"/>
                  <a:pt x="4014110" y="564932"/>
                  <a:pt x="4226213" y="299411"/>
                </a:cubicBezTo>
                <a:cubicBezTo>
                  <a:pt x="4438316" y="33890"/>
                  <a:pt x="5102906" y="-121653"/>
                  <a:pt x="5310296" y="120302"/>
                </a:cubicBezTo>
                <a:cubicBezTo>
                  <a:pt x="5517686" y="362257"/>
                  <a:pt x="5184605" y="1458908"/>
                  <a:pt x="5470551" y="1751139"/>
                </a:cubicBezTo>
                <a:cubicBezTo>
                  <a:pt x="5756497" y="2043370"/>
                  <a:pt x="6738456" y="1999378"/>
                  <a:pt x="7025974" y="1873687"/>
                </a:cubicBezTo>
                <a:cubicBezTo>
                  <a:pt x="7313492" y="1747996"/>
                  <a:pt x="7161092" y="1138396"/>
                  <a:pt x="7195657" y="996994"/>
                </a:cubicBezTo>
              </a:path>
            </a:pathLst>
          </a:cu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22D235B-64F3-41EE-B95D-6E85C697B08F}"/>
              </a:ext>
            </a:extLst>
          </p:cNvPr>
          <p:cNvSpPr txBox="1"/>
          <p:nvPr/>
        </p:nvSpPr>
        <p:spPr>
          <a:xfrm>
            <a:off x="1592719" y="1680247"/>
            <a:ext cx="12026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$11,000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92C0945-20E5-497F-B399-4F286A3DF44D}"/>
              </a:ext>
            </a:extLst>
          </p:cNvPr>
          <p:cNvSpPr txBox="1"/>
          <p:nvPr/>
        </p:nvSpPr>
        <p:spPr>
          <a:xfrm>
            <a:off x="1488232" y="3224013"/>
            <a:ext cx="1151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$8,000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FC0A61E-458F-4406-AEB2-16C31BEE8810}"/>
              </a:ext>
            </a:extLst>
          </p:cNvPr>
          <p:cNvSpPr/>
          <p:nvPr/>
        </p:nvSpPr>
        <p:spPr bwMode="auto">
          <a:xfrm>
            <a:off x="1488232" y="1320204"/>
            <a:ext cx="2808312" cy="118446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6BB0FFF-D2D1-442B-8FD1-EF80934F8777}"/>
              </a:ext>
            </a:extLst>
          </p:cNvPr>
          <p:cNvSpPr/>
          <p:nvPr/>
        </p:nvSpPr>
        <p:spPr bwMode="auto">
          <a:xfrm>
            <a:off x="1479251" y="2956542"/>
            <a:ext cx="2808313" cy="103799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131A004-FB32-403C-9AAE-C04E3AF04A3F}"/>
              </a:ext>
            </a:extLst>
          </p:cNvPr>
          <p:cNvSpPr txBox="1"/>
          <p:nvPr/>
        </p:nvSpPr>
        <p:spPr>
          <a:xfrm>
            <a:off x="1439014" y="2707278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Time Charter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89F16ED-8956-4CC1-9714-4746C98CC6A1}"/>
              </a:ext>
            </a:extLst>
          </p:cNvPr>
          <p:cNvSpPr txBox="1"/>
          <p:nvPr/>
        </p:nvSpPr>
        <p:spPr>
          <a:xfrm>
            <a:off x="1401955" y="1077717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Spot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64A6F3-6562-4969-A6AD-68523D2943E6}"/>
              </a:ext>
            </a:extLst>
          </p:cNvPr>
          <p:cNvSpPr txBox="1"/>
          <p:nvPr/>
        </p:nvSpPr>
        <p:spPr>
          <a:xfrm>
            <a:off x="1439014" y="4365104"/>
            <a:ext cx="63139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US" sz="1200" dirty="0"/>
              <a:t>Owners traditionally could only time charter out their ships or trade the ships in the spot market</a:t>
            </a:r>
          </a:p>
          <a:p>
            <a:pPr marL="171450" indent="-171450">
              <a:buFontTx/>
              <a:buChar char="-"/>
            </a:pPr>
            <a:endParaRPr lang="en-US" sz="1200" dirty="0"/>
          </a:p>
          <a:p>
            <a:pPr marL="171450" indent="-171450">
              <a:buFontTx/>
              <a:buChar char="-"/>
            </a:pPr>
            <a:r>
              <a:rPr lang="en-US" sz="1200" dirty="0"/>
              <a:t>Spot market had higher returns, but the ships did not make money during a ballast</a:t>
            </a:r>
          </a:p>
          <a:p>
            <a:pPr marL="171450" indent="-171450">
              <a:buFontTx/>
              <a:buChar char="-"/>
            </a:pPr>
            <a:endParaRPr lang="en-US" sz="1200" dirty="0"/>
          </a:p>
          <a:p>
            <a:pPr marL="171450" indent="-171450">
              <a:buFontTx/>
              <a:buChar char="-"/>
            </a:pPr>
            <a:r>
              <a:rPr lang="en-US" sz="1200" dirty="0"/>
              <a:t>Time Charter had lower returns but it was consistent </a:t>
            </a:r>
          </a:p>
          <a:p>
            <a:pPr marL="171450" indent="-171450">
              <a:buFontTx/>
              <a:buChar char="-"/>
            </a:pPr>
            <a:endParaRPr lang="en-US" sz="1200" dirty="0"/>
          </a:p>
          <a:p>
            <a:pPr marL="171450" indent="-171450">
              <a:buFontTx/>
              <a:buChar char="-"/>
            </a:pPr>
            <a:r>
              <a:rPr lang="en-US" sz="1200" dirty="0"/>
              <a:t>Pool Earnings provide consistent market returns </a:t>
            </a:r>
          </a:p>
          <a:p>
            <a:pPr marL="171450" indent="-171450">
              <a:buFontTx/>
              <a:buChar char="-"/>
            </a:pPr>
            <a:endParaRPr lang="en-US" sz="1200" dirty="0"/>
          </a:p>
          <a:p>
            <a:pPr marL="171450" indent="-171450">
              <a:buFontTx/>
              <a:buChar char="-"/>
            </a:pPr>
            <a:endParaRPr lang="en-US" sz="1200" dirty="0"/>
          </a:p>
        </p:txBody>
      </p:sp>
      <p:sp>
        <p:nvSpPr>
          <p:cNvPr id="173057" name="Rectangle 173056">
            <a:extLst>
              <a:ext uri="{FF2B5EF4-FFF2-40B4-BE49-F238E27FC236}">
                <a16:creationId xmlns:a16="http://schemas.microsoft.com/office/drawing/2014/main" id="{43BF31A5-EE31-4FD1-A54C-323968FDFBDE}"/>
              </a:ext>
            </a:extLst>
          </p:cNvPr>
          <p:cNvSpPr/>
          <p:nvPr/>
        </p:nvSpPr>
        <p:spPr bwMode="auto">
          <a:xfrm>
            <a:off x="6168751" y="2233314"/>
            <a:ext cx="2808313" cy="103799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D7DC564-B009-49D6-91CA-AE3FE58B3422}"/>
              </a:ext>
            </a:extLst>
          </p:cNvPr>
          <p:cNvCxnSpPr>
            <a:cxnSpLocks/>
          </p:cNvCxnSpPr>
          <p:nvPr/>
        </p:nvCxnSpPr>
        <p:spPr bwMode="auto">
          <a:xfrm>
            <a:off x="6168751" y="2707278"/>
            <a:ext cx="2808313" cy="0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3058" name="TextBox 173057">
            <a:extLst>
              <a:ext uri="{FF2B5EF4-FFF2-40B4-BE49-F238E27FC236}">
                <a16:creationId xmlns:a16="http://schemas.microsoft.com/office/drawing/2014/main" id="{0DA98EB2-8248-4FCB-ADDB-93FE7519C4D6}"/>
              </a:ext>
            </a:extLst>
          </p:cNvPr>
          <p:cNvSpPr txBox="1"/>
          <p:nvPr/>
        </p:nvSpPr>
        <p:spPr>
          <a:xfrm>
            <a:off x="6168751" y="2444533"/>
            <a:ext cx="1151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$11,000</a:t>
            </a:r>
          </a:p>
        </p:txBody>
      </p:sp>
      <p:sp>
        <p:nvSpPr>
          <p:cNvPr id="173060" name="TextBox 173059">
            <a:extLst>
              <a:ext uri="{FF2B5EF4-FFF2-40B4-BE49-F238E27FC236}">
                <a16:creationId xmlns:a16="http://schemas.microsoft.com/office/drawing/2014/main" id="{F75FE6B1-BE98-4BD2-8626-EF0319E27E0F}"/>
              </a:ext>
            </a:extLst>
          </p:cNvPr>
          <p:cNvSpPr txBox="1"/>
          <p:nvPr/>
        </p:nvSpPr>
        <p:spPr>
          <a:xfrm>
            <a:off x="6096744" y="1932052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Pool Returns</a:t>
            </a:r>
          </a:p>
        </p:txBody>
      </p:sp>
      <p:cxnSp>
        <p:nvCxnSpPr>
          <p:cNvPr id="173062" name="Straight Arrow Connector 173061">
            <a:extLst>
              <a:ext uri="{FF2B5EF4-FFF2-40B4-BE49-F238E27FC236}">
                <a16:creationId xmlns:a16="http://schemas.microsoft.com/office/drawing/2014/main" id="{74DB1856-D9EA-4B0A-B51C-586F4FBDFEFB}"/>
              </a:ext>
            </a:extLst>
          </p:cNvPr>
          <p:cNvCxnSpPr>
            <a:stCxn id="17" idx="3"/>
            <a:endCxn id="173057" idx="1"/>
          </p:cNvCxnSpPr>
          <p:nvPr/>
        </p:nvCxnSpPr>
        <p:spPr bwMode="auto">
          <a:xfrm>
            <a:off x="4296544" y="1912438"/>
            <a:ext cx="1872207" cy="83987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0FCDD52-D5BB-41AA-9883-287108C1D3D8}"/>
              </a:ext>
            </a:extLst>
          </p:cNvPr>
          <p:cNvCxnSpPr>
            <a:cxnSpLocks/>
          </p:cNvCxnSpPr>
          <p:nvPr/>
        </p:nvCxnSpPr>
        <p:spPr bwMode="auto">
          <a:xfrm flipV="1">
            <a:off x="4274593" y="2778633"/>
            <a:ext cx="1894158" cy="70208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677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152" y="908720"/>
            <a:ext cx="8208912" cy="72008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200" dirty="0"/>
          </a:p>
          <a:p>
            <a:pPr marL="0" indent="0">
              <a:spcBef>
                <a:spcPts val="600"/>
              </a:spcBef>
              <a:buNone/>
            </a:pPr>
            <a:endParaRPr lang="en-US" sz="10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912813" y="260648"/>
            <a:ext cx="8301037" cy="762000"/>
          </a:xfrm>
        </p:spPr>
        <p:txBody>
          <a:bodyPr/>
          <a:lstStyle/>
          <a:p>
            <a:r>
              <a:rPr lang="en-US" sz="2000" dirty="0"/>
              <a:t>Penfield </a:t>
            </a:r>
            <a:br>
              <a:rPr lang="en-US" sz="2000" b="1" dirty="0"/>
            </a:br>
            <a:r>
              <a:rPr lang="en-US" sz="1600" dirty="0">
                <a:latin typeface="Arial" charset="0"/>
              </a:rPr>
              <a:t>How do we keep it fair?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2A3BDB-39C6-4520-8DFA-2D72F614DE5A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5BE9CB-BAD6-4419-A45A-10B816AC0A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738" y="1340768"/>
            <a:ext cx="7134225" cy="1219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822A7A2-8F6D-4E15-A25F-838E0B769D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152" y="3237523"/>
            <a:ext cx="5486400" cy="13620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3A735F0-DFD2-4831-A207-01D1A01DA85D}"/>
              </a:ext>
            </a:extLst>
          </p:cNvPr>
          <p:cNvSpPr txBox="1"/>
          <p:nvPr/>
        </p:nvSpPr>
        <p:spPr>
          <a:xfrm>
            <a:off x="1056184" y="1052736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Speed &amp; Consumption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E6144B-D9CE-43A6-9941-A498ECCC6B6E}"/>
              </a:ext>
            </a:extLst>
          </p:cNvPr>
          <p:cNvSpPr txBox="1"/>
          <p:nvPr/>
        </p:nvSpPr>
        <p:spPr>
          <a:xfrm>
            <a:off x="912813" y="2925754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Pool Ratings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2C6570-B278-4954-99A7-38D094CD6176}"/>
              </a:ext>
            </a:extLst>
          </p:cNvPr>
          <p:cNvSpPr txBox="1"/>
          <p:nvPr/>
        </p:nvSpPr>
        <p:spPr>
          <a:xfrm>
            <a:off x="912812" y="4941168"/>
            <a:ext cx="80642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-Ships are ranked on a ‘model voyage’ which considers the ships age, vetting approval, cargo intake, and most importantly speed/cons</a:t>
            </a:r>
          </a:p>
          <a:p>
            <a:endParaRPr lang="en-US" sz="1600" dirty="0"/>
          </a:p>
          <a:p>
            <a:r>
              <a:rPr lang="en-US" sz="1600" dirty="0"/>
              <a:t>-Speed and consumption account for 66% of the pool formula</a:t>
            </a:r>
          </a:p>
        </p:txBody>
      </p:sp>
    </p:spTree>
    <p:extLst>
      <p:ext uri="{BB962C8B-B14F-4D97-AF65-F5344CB8AC3E}">
        <p14:creationId xmlns:p14="http://schemas.microsoft.com/office/powerpoint/2010/main" val="615432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152" y="908720"/>
            <a:ext cx="8208912" cy="4176464"/>
          </a:xfrm>
        </p:spPr>
        <p:txBody>
          <a:bodyPr/>
          <a:lstStyle/>
          <a:p>
            <a:pPr>
              <a:spcBef>
                <a:spcPts val="600"/>
              </a:spcBef>
              <a:buFontTx/>
              <a:buChar char="-"/>
            </a:pPr>
            <a:endParaRPr lang="en-US" sz="1200" i="1" dirty="0"/>
          </a:p>
          <a:p>
            <a:pPr>
              <a:spcBef>
                <a:spcPts val="600"/>
              </a:spcBef>
              <a:buFontTx/>
              <a:buChar char="-"/>
            </a:pPr>
            <a:r>
              <a:rPr lang="en-US" sz="1200" i="1" dirty="0"/>
              <a:t>IMO stated weather routing saves 3% on average in fuel consumption (1)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n-US" sz="1200" i="1" dirty="0"/>
              <a:t>Penfield’s 2018 fuel consumption was $162,028,807 - a 3% savings is approximately $4.8 million</a:t>
            </a:r>
          </a:p>
          <a:p>
            <a:pPr marL="0" indent="0">
              <a:spcBef>
                <a:spcPts val="600"/>
              </a:spcBef>
              <a:buNone/>
            </a:pPr>
            <a:endParaRPr lang="en-US" sz="12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200" dirty="0"/>
          </a:p>
          <a:p>
            <a:pPr marL="0" indent="0">
              <a:spcBef>
                <a:spcPts val="600"/>
              </a:spcBef>
              <a:buNone/>
            </a:pPr>
            <a:endParaRPr lang="en-US" sz="10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912813" y="260648"/>
            <a:ext cx="8301037" cy="762000"/>
          </a:xfrm>
        </p:spPr>
        <p:txBody>
          <a:bodyPr/>
          <a:lstStyle/>
          <a:p>
            <a:r>
              <a:rPr lang="en-US" sz="2000" dirty="0"/>
              <a:t>Penfield </a:t>
            </a:r>
            <a:br>
              <a:rPr lang="en-US" sz="2000" b="1" dirty="0"/>
            </a:br>
            <a:r>
              <a:rPr lang="en-US" sz="1600" dirty="0">
                <a:latin typeface="Arial" charset="0"/>
              </a:rPr>
              <a:t>Weather Routing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2A3BDB-39C6-4520-8DFA-2D72F614DE5A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350AB1-4F80-41C1-9517-1A06585A2B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212" y="1876425"/>
            <a:ext cx="7724775" cy="31051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D0E9FA-1CAD-4CB9-AA57-77A68A914DCF}"/>
              </a:ext>
            </a:extLst>
          </p:cNvPr>
          <p:cNvSpPr txBox="1"/>
          <p:nvPr/>
        </p:nvSpPr>
        <p:spPr>
          <a:xfrm>
            <a:off x="552128" y="6093296"/>
            <a:ext cx="86617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( 1) Imo reference and screenshot from </a:t>
            </a:r>
            <a:r>
              <a:rPr lang="en-US" sz="800" dirty="0" err="1"/>
              <a:t>stormgeo</a:t>
            </a:r>
            <a:r>
              <a:rPr lang="en-US" sz="800" dirty="0"/>
              <a:t> website</a:t>
            </a:r>
          </a:p>
        </p:txBody>
      </p:sp>
    </p:spTree>
    <p:extLst>
      <p:ext uri="{BB962C8B-B14F-4D97-AF65-F5344CB8AC3E}">
        <p14:creationId xmlns:p14="http://schemas.microsoft.com/office/powerpoint/2010/main" val="1857278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152" y="908720"/>
            <a:ext cx="8208912" cy="7200800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en-US" sz="1200" i="1" u="sng" dirty="0"/>
              <a:t>-bunker purchasing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n-US" sz="1200" dirty="0"/>
              <a:t>Between 31-Oct and 04-Nov bunkers in Houston increased $25 per MT.  Saving an average </a:t>
            </a:r>
            <a:r>
              <a:rPr lang="en-US" sz="1200" dirty="0" err="1"/>
              <a:t>panamax</a:t>
            </a:r>
            <a:r>
              <a:rPr lang="en-US" sz="1200" dirty="0"/>
              <a:t> vessel $900 per day if stemmed early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n-US" sz="1200" dirty="0"/>
              <a:t>Bunker prices between Kingston/ Houston are $95 per ton.  By bunkering in Houston a ship can ‘save’ $3,500 per day</a:t>
            </a:r>
          </a:p>
          <a:p>
            <a:pPr marL="0" indent="0">
              <a:spcBef>
                <a:spcPts val="600"/>
              </a:spcBef>
              <a:buNone/>
            </a:pPr>
            <a:endParaRPr lang="en-US" sz="12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200" dirty="0"/>
          </a:p>
          <a:p>
            <a:pPr marL="0" indent="0">
              <a:spcBef>
                <a:spcPts val="600"/>
              </a:spcBef>
              <a:buNone/>
            </a:pPr>
            <a:endParaRPr lang="en-US" sz="10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912813" y="260648"/>
            <a:ext cx="8301037" cy="762000"/>
          </a:xfrm>
        </p:spPr>
        <p:txBody>
          <a:bodyPr/>
          <a:lstStyle/>
          <a:p>
            <a:r>
              <a:rPr lang="en-US" sz="2000" dirty="0"/>
              <a:t>Penfield </a:t>
            </a:r>
            <a:br>
              <a:rPr lang="en-US" sz="2000" b="1" dirty="0"/>
            </a:br>
            <a:r>
              <a:rPr lang="en-US" sz="1600" dirty="0">
                <a:latin typeface="Arial" charset="0"/>
              </a:rPr>
              <a:t>Bunker purchasing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2A3BDB-39C6-4520-8DFA-2D72F614DE5A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355D5C-C89A-47A8-9D79-42EAE8BF84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136" y="1844824"/>
            <a:ext cx="4100377" cy="424847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080C1FA-FD71-4137-B103-0C52669925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4594" y="2276872"/>
            <a:ext cx="4668688" cy="29820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F372109-E0F7-4DC2-BC5F-2E84AF5EF2C6}"/>
              </a:ext>
            </a:extLst>
          </p:cNvPr>
          <p:cNvSpPr txBox="1"/>
          <p:nvPr/>
        </p:nvSpPr>
        <p:spPr>
          <a:xfrm>
            <a:off x="624136" y="6237312"/>
            <a:ext cx="83529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1 – pictures provided from </a:t>
            </a:r>
            <a:r>
              <a:rPr lang="en-US" sz="800" dirty="0">
                <a:hlinkClick r:id="rId5"/>
              </a:rPr>
              <a:t>www.clearlynx.com</a:t>
            </a:r>
            <a:r>
              <a:rPr lang="en-US" sz="800" dirty="0"/>
              <a:t> with permission</a:t>
            </a:r>
          </a:p>
        </p:txBody>
      </p:sp>
    </p:spTree>
    <p:extLst>
      <p:ext uri="{BB962C8B-B14F-4D97-AF65-F5344CB8AC3E}">
        <p14:creationId xmlns:p14="http://schemas.microsoft.com/office/powerpoint/2010/main" val="352361691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FF9900"/>
      </a:dk2>
      <a:lt2>
        <a:srgbClr val="999999"/>
      </a:lt2>
      <a:accent1>
        <a:srgbClr val="C1D1E0"/>
      </a:accent1>
      <a:accent2>
        <a:srgbClr val="CC6600"/>
      </a:accent2>
      <a:accent3>
        <a:srgbClr val="FFFFFF"/>
      </a:accent3>
      <a:accent4>
        <a:srgbClr val="000000"/>
      </a:accent4>
      <a:accent5>
        <a:srgbClr val="DDE5ED"/>
      </a:accent5>
      <a:accent6>
        <a:srgbClr val="B95C00"/>
      </a:accent6>
      <a:hlink>
        <a:srgbClr val="336699"/>
      </a:hlink>
      <a:folHlink>
        <a:srgbClr val="990000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CC6600"/>
        </a:dk2>
        <a:lt2>
          <a:srgbClr val="999999"/>
        </a:lt2>
        <a:accent1>
          <a:srgbClr val="B2D1B2"/>
        </a:accent1>
        <a:accent2>
          <a:srgbClr val="990000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8A0000"/>
        </a:accent6>
        <a:hlink>
          <a:srgbClr val="336699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FF9900"/>
        </a:dk2>
        <a:lt2>
          <a:srgbClr val="999999"/>
        </a:lt2>
        <a:accent1>
          <a:srgbClr val="C1D1E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DDE5ED"/>
        </a:accent5>
        <a:accent6>
          <a:srgbClr val="B95C00"/>
        </a:accent6>
        <a:hlink>
          <a:srgbClr val="33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CC6600"/>
        </a:dk1>
        <a:lt1>
          <a:srgbClr val="FFFFFF"/>
        </a:lt1>
        <a:dk2>
          <a:srgbClr val="003300"/>
        </a:dk2>
        <a:lt2>
          <a:srgbClr val="673367"/>
        </a:lt2>
        <a:accent1>
          <a:srgbClr val="006600"/>
        </a:accent1>
        <a:accent2>
          <a:srgbClr val="CC0000"/>
        </a:accent2>
        <a:accent3>
          <a:srgbClr val="AAADAA"/>
        </a:accent3>
        <a:accent4>
          <a:srgbClr val="DADADA"/>
        </a:accent4>
        <a:accent5>
          <a:srgbClr val="AAB8AA"/>
        </a:accent5>
        <a:accent6>
          <a:srgbClr val="B90000"/>
        </a:accent6>
        <a:hlink>
          <a:srgbClr val="CC9900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969696"/>
        </a:dk1>
        <a:lt1>
          <a:srgbClr val="FFFFFF"/>
        </a:lt1>
        <a:dk2>
          <a:srgbClr val="003366"/>
        </a:dk2>
        <a:lt2>
          <a:srgbClr val="FFCC00"/>
        </a:lt2>
        <a:accent1>
          <a:srgbClr val="336699"/>
        </a:accent1>
        <a:accent2>
          <a:srgbClr val="CC0000"/>
        </a:accent2>
        <a:accent3>
          <a:srgbClr val="AAADB8"/>
        </a:accent3>
        <a:accent4>
          <a:srgbClr val="DADADA"/>
        </a:accent4>
        <a:accent5>
          <a:srgbClr val="ADB8CA"/>
        </a:accent5>
        <a:accent6>
          <a:srgbClr val="B90000"/>
        </a:accent6>
        <a:hlink>
          <a:srgbClr val="FF6600"/>
        </a:hlink>
        <a:folHlink>
          <a:srgbClr val="00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99999"/>
        </a:lt2>
        <a:accent1>
          <a:srgbClr val="D1D1D1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5E5E5"/>
        </a:accent5>
        <a:accent6>
          <a:srgbClr val="2D2D2D"/>
        </a:accent6>
        <a:hlink>
          <a:srgbClr val="7F7F7F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14333</TotalTime>
  <Words>529</Words>
  <Application>Microsoft Office PowerPoint</Application>
  <PresentationFormat>Custom</PresentationFormat>
  <Paragraphs>101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Times New Roman</vt:lpstr>
      <vt:lpstr>Wingdings</vt:lpstr>
      <vt:lpstr>Default Design</vt:lpstr>
      <vt:lpstr>   Penfield Overview </vt:lpstr>
      <vt:lpstr>Penfield  Company Overview</vt:lpstr>
      <vt:lpstr>Penfield  Company Overview</vt:lpstr>
      <vt:lpstr>Penfield  What is a Pool</vt:lpstr>
      <vt:lpstr>Penfield  What is a Pool</vt:lpstr>
      <vt:lpstr>Penfield  Traditional ownership vs. a Pool</vt:lpstr>
      <vt:lpstr>Penfield  How do we keep it fair?</vt:lpstr>
      <vt:lpstr>Penfield  Weather Routing</vt:lpstr>
      <vt:lpstr>Penfield  Bunker purchasing</vt:lpstr>
      <vt:lpstr>Penfield  Hull cleaning</vt:lpstr>
      <vt:lpstr>Penfield  What can you do as an officer</vt:lpstr>
    </vt:vector>
  </TitlesOfParts>
  <Company>Marsh USA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Penfield PPT Templates</dc:title>
  <dc:creator>James Knowles</dc:creator>
  <dc:description>MMCOA Templates_x000d_
Marsh &amp; McLennan Companies</dc:description>
  <cp:lastModifiedBy>Joe Gaudiano</cp:lastModifiedBy>
  <cp:revision>481</cp:revision>
  <cp:lastPrinted>2020-11-12T14:08:34Z</cp:lastPrinted>
  <dcterms:created xsi:type="dcterms:W3CDTF">2002-07-31T19:56:24Z</dcterms:created>
  <dcterms:modified xsi:type="dcterms:W3CDTF">2020-11-13T14:03:24Z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OA_Template">
    <vt:lpwstr>MMC Medium Fonts.pot</vt:lpwstr>
  </property>
  <property fmtid="{D5CDD505-2E9C-101B-9397-08002B2CF9AE}" pid="3" name="MMCOA_TemplateVersion">
    <vt:lpwstr>3.3</vt:lpwstr>
  </property>
  <property fmtid="{D5CDD505-2E9C-101B-9397-08002B2CF9AE}" pid="4" name="MMCOA_FontSize">
    <vt:lpwstr>Medium</vt:lpwstr>
  </property>
  <property fmtid="{D5CDD505-2E9C-101B-9397-08002B2CF9AE}" pid="5" name="MMCOA_OriginalScheme">
    <vt:lpwstr> 2</vt:lpwstr>
  </property>
</Properties>
</file>